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diagrams/data1.xml" ContentType="application/vnd.openxmlformats-officedocument.drawingml.diagramData+xml"/>
  <Override PartName="/ppt/diagrams/data7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46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4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2.xml" ContentType="application/vnd.ms-office.drawingml.diagramDrawing+xml"/>
  <Override PartName="/ppt/diagrams/quickStyle2.xml" ContentType="application/vnd.openxmlformats-officedocument.drawingml.diagramStyle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colors2.xml" ContentType="application/vnd.openxmlformats-officedocument.drawingml.diagramColors+xml"/>
  <Override PartName="/ppt/diagrams/layout2.xml" ContentType="application/vnd.openxmlformats-officedocument.drawingml.diagramLayout+xml"/>
  <Override PartName="/ppt/theme/theme3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rawing6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theme/theme1.xml" ContentType="application/vnd.openxmlformats-officedocument.theme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518" r:id="rId3"/>
    <p:sldId id="519" r:id="rId4"/>
    <p:sldId id="446" r:id="rId5"/>
    <p:sldId id="471" r:id="rId6"/>
    <p:sldId id="439" r:id="rId7"/>
    <p:sldId id="469" r:id="rId8"/>
    <p:sldId id="477" r:id="rId9"/>
    <p:sldId id="478" r:id="rId10"/>
    <p:sldId id="479" r:id="rId11"/>
    <p:sldId id="480" r:id="rId12"/>
    <p:sldId id="481" r:id="rId13"/>
    <p:sldId id="482" r:id="rId14"/>
    <p:sldId id="483" r:id="rId15"/>
    <p:sldId id="484" r:id="rId16"/>
    <p:sldId id="485" r:id="rId17"/>
    <p:sldId id="487" r:id="rId18"/>
    <p:sldId id="488" r:id="rId19"/>
    <p:sldId id="489" r:id="rId20"/>
    <p:sldId id="490" r:id="rId21"/>
    <p:sldId id="491" r:id="rId22"/>
    <p:sldId id="560" r:id="rId23"/>
    <p:sldId id="561" r:id="rId24"/>
    <p:sldId id="562" r:id="rId25"/>
    <p:sldId id="569" r:id="rId26"/>
    <p:sldId id="539" r:id="rId27"/>
    <p:sldId id="559" r:id="rId28"/>
    <p:sldId id="571" r:id="rId29"/>
    <p:sldId id="520" r:id="rId30"/>
    <p:sldId id="521" r:id="rId31"/>
    <p:sldId id="522" r:id="rId32"/>
    <p:sldId id="524" r:id="rId33"/>
    <p:sldId id="525" r:id="rId34"/>
    <p:sldId id="526" r:id="rId35"/>
    <p:sldId id="527" r:id="rId36"/>
    <p:sldId id="528" r:id="rId37"/>
    <p:sldId id="579" r:id="rId38"/>
    <p:sldId id="556" r:id="rId39"/>
    <p:sldId id="557" r:id="rId40"/>
    <p:sldId id="558" r:id="rId41"/>
    <p:sldId id="553" r:id="rId42"/>
    <p:sldId id="503" r:id="rId43"/>
    <p:sldId id="504" r:id="rId44"/>
    <p:sldId id="506" r:id="rId45"/>
    <p:sldId id="507" r:id="rId46"/>
    <p:sldId id="508" r:id="rId47"/>
    <p:sldId id="509" r:id="rId48"/>
    <p:sldId id="573" r:id="rId49"/>
    <p:sldId id="574" r:id="rId50"/>
    <p:sldId id="575" r:id="rId51"/>
    <p:sldId id="563" r:id="rId52"/>
    <p:sldId id="576" r:id="rId53"/>
    <p:sldId id="577" r:id="rId54"/>
    <p:sldId id="578" r:id="rId55"/>
    <p:sldId id="564" r:id="rId56"/>
    <p:sldId id="565" r:id="rId57"/>
    <p:sldId id="515" r:id="rId58"/>
    <p:sldId id="536" r:id="rId59"/>
    <p:sldId id="538" r:id="rId60"/>
  </p:sldIdLst>
  <p:sldSz cx="9144000" cy="5715000" type="screen16x1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1116" y="9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3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presProps" Target="presProps.xml"/><Relationship Id="rId68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69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4AAA49-7A60-4703-80BA-92A9E855172E}" type="doc">
      <dgm:prSet loTypeId="urn:microsoft.com/office/officeart/2005/8/layout/orgChart1" loCatId="hierarchy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07D70FBD-C616-432A-81ED-F21564D5E3A7}">
      <dgm:prSet phldrT="[Texto]"/>
      <dgm:spPr/>
      <dgm:t>
        <a:bodyPr/>
        <a:lstStyle/>
        <a:p>
          <a:r>
            <a:rPr lang="pt-BR" dirty="0"/>
            <a:t>Volume produzido de água</a:t>
          </a:r>
        </a:p>
      </dgm:t>
    </dgm:pt>
    <dgm:pt modelId="{04CBAF29-3CF5-47D1-BD2E-8045CD820492}" type="parTrans" cxnId="{F03D5041-00BF-48D8-9E23-D8D81970BD87}">
      <dgm:prSet/>
      <dgm:spPr/>
      <dgm:t>
        <a:bodyPr/>
        <a:lstStyle/>
        <a:p>
          <a:endParaRPr lang="pt-BR"/>
        </a:p>
      </dgm:t>
    </dgm:pt>
    <dgm:pt modelId="{10786BDA-DE94-43D1-957F-77D80B1DBBA0}" type="sibTrans" cxnId="{F03D5041-00BF-48D8-9E23-D8D81970BD87}">
      <dgm:prSet/>
      <dgm:spPr/>
      <dgm:t>
        <a:bodyPr/>
        <a:lstStyle/>
        <a:p>
          <a:endParaRPr lang="pt-BR"/>
        </a:p>
      </dgm:t>
    </dgm:pt>
    <dgm:pt modelId="{6C80B77E-9FA9-4554-8975-941412B866FF}">
      <dgm:prSet phldrT="[Texto]"/>
      <dgm:spPr/>
      <dgm:t>
        <a:bodyPr/>
        <a:lstStyle/>
        <a:p>
          <a:r>
            <a:rPr lang="pt-BR" dirty="0"/>
            <a:t>Demanda de água total</a:t>
          </a:r>
        </a:p>
      </dgm:t>
    </dgm:pt>
    <dgm:pt modelId="{83E19705-95A0-461E-B00C-F165317AB88E}" type="parTrans" cxnId="{FDC7C3EC-E0EC-457B-90FA-E4230175CFB9}">
      <dgm:prSet/>
      <dgm:spPr/>
      <dgm:t>
        <a:bodyPr/>
        <a:lstStyle/>
        <a:p>
          <a:endParaRPr lang="pt-BR"/>
        </a:p>
      </dgm:t>
    </dgm:pt>
    <dgm:pt modelId="{4CDB13EA-80B0-4FE6-9BE4-3C1B501C53CB}" type="sibTrans" cxnId="{FDC7C3EC-E0EC-457B-90FA-E4230175CFB9}">
      <dgm:prSet/>
      <dgm:spPr/>
      <dgm:t>
        <a:bodyPr/>
        <a:lstStyle/>
        <a:p>
          <a:endParaRPr lang="pt-BR"/>
        </a:p>
      </dgm:t>
    </dgm:pt>
    <dgm:pt modelId="{1BA79AC3-5F63-4040-A20F-FB80F5CC766E}">
      <dgm:prSet phldrT="[Texto]"/>
      <dgm:spPr/>
      <dgm:t>
        <a:bodyPr/>
        <a:lstStyle/>
        <a:p>
          <a:r>
            <a:rPr lang="pt-BR" dirty="0"/>
            <a:t>Perdas Regulatórias</a:t>
          </a:r>
        </a:p>
      </dgm:t>
    </dgm:pt>
    <dgm:pt modelId="{DDB6577F-3D1A-45DE-8899-8FA116473F7A}" type="parTrans" cxnId="{AD42B2B5-739F-4CD3-B8D4-28069B9F739B}">
      <dgm:prSet/>
      <dgm:spPr/>
      <dgm:t>
        <a:bodyPr/>
        <a:lstStyle/>
        <a:p>
          <a:endParaRPr lang="pt-BR"/>
        </a:p>
      </dgm:t>
    </dgm:pt>
    <dgm:pt modelId="{ACC33FCC-BC32-4C2C-9A96-290E46420F87}" type="sibTrans" cxnId="{AD42B2B5-739F-4CD3-B8D4-28069B9F739B}">
      <dgm:prSet/>
      <dgm:spPr/>
      <dgm:t>
        <a:bodyPr/>
        <a:lstStyle/>
        <a:p>
          <a:endParaRPr lang="pt-BR"/>
        </a:p>
      </dgm:t>
    </dgm:pt>
    <dgm:pt modelId="{35A0CED0-ECF3-4425-A9F4-C61FBE0223D4}">
      <dgm:prSet phldrT="[Texto]"/>
      <dgm:spPr/>
      <dgm:t>
        <a:bodyPr/>
        <a:lstStyle/>
        <a:p>
          <a:r>
            <a:rPr lang="pt-BR" dirty="0"/>
            <a:t>Usos especiais</a:t>
          </a:r>
        </a:p>
      </dgm:t>
    </dgm:pt>
    <dgm:pt modelId="{81AA9614-1727-4EB0-961D-C6BF810D5339}" type="parTrans" cxnId="{0ED8F5ED-7D2F-4218-99A3-7CFA28E1726A}">
      <dgm:prSet/>
      <dgm:spPr/>
      <dgm:t>
        <a:bodyPr/>
        <a:lstStyle/>
        <a:p>
          <a:endParaRPr lang="pt-BR"/>
        </a:p>
      </dgm:t>
    </dgm:pt>
    <dgm:pt modelId="{30EBA67C-ED86-4789-B7A5-A374399562E0}" type="sibTrans" cxnId="{0ED8F5ED-7D2F-4218-99A3-7CFA28E1726A}">
      <dgm:prSet/>
      <dgm:spPr/>
      <dgm:t>
        <a:bodyPr/>
        <a:lstStyle/>
        <a:p>
          <a:endParaRPr lang="pt-BR"/>
        </a:p>
      </dgm:t>
    </dgm:pt>
    <dgm:pt modelId="{1ABB90A1-4FEB-49C9-91EA-B41CAD12FE63}" type="pres">
      <dgm:prSet presAssocID="{564AAA49-7A60-4703-80BA-92A9E85517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DEBBAF71-48EF-45AE-B465-DDC9EC8B786B}" type="pres">
      <dgm:prSet presAssocID="{07D70FBD-C616-432A-81ED-F21564D5E3A7}" presName="hierRoot1" presStyleCnt="0">
        <dgm:presLayoutVars>
          <dgm:hierBranch val="init"/>
        </dgm:presLayoutVars>
      </dgm:prSet>
      <dgm:spPr/>
    </dgm:pt>
    <dgm:pt modelId="{8E3FC325-1747-45BA-94CA-EDF4DA312E2B}" type="pres">
      <dgm:prSet presAssocID="{07D70FBD-C616-432A-81ED-F21564D5E3A7}" presName="rootComposite1" presStyleCnt="0"/>
      <dgm:spPr/>
    </dgm:pt>
    <dgm:pt modelId="{9EDFCA21-FDBF-479A-BFC9-E56991887CCB}" type="pres">
      <dgm:prSet presAssocID="{07D70FBD-C616-432A-81ED-F21564D5E3A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70BC599-785A-4EC9-AC4A-0F2A9A1B3A77}" type="pres">
      <dgm:prSet presAssocID="{07D70FBD-C616-432A-81ED-F21564D5E3A7}" presName="rootConnector1" presStyleLbl="node1" presStyleIdx="0" presStyleCnt="0"/>
      <dgm:spPr/>
      <dgm:t>
        <a:bodyPr/>
        <a:lstStyle/>
        <a:p>
          <a:endParaRPr lang="pt-BR"/>
        </a:p>
      </dgm:t>
    </dgm:pt>
    <dgm:pt modelId="{9072C091-2EFB-455F-8606-B30AD7E7C82F}" type="pres">
      <dgm:prSet presAssocID="{07D70FBD-C616-432A-81ED-F21564D5E3A7}" presName="hierChild2" presStyleCnt="0"/>
      <dgm:spPr/>
    </dgm:pt>
    <dgm:pt modelId="{F067C758-2E85-4E1E-B920-5A78C87E3765}" type="pres">
      <dgm:prSet presAssocID="{83E19705-95A0-461E-B00C-F165317AB88E}" presName="Name37" presStyleLbl="parChTrans1D2" presStyleIdx="0" presStyleCnt="3"/>
      <dgm:spPr/>
      <dgm:t>
        <a:bodyPr/>
        <a:lstStyle/>
        <a:p>
          <a:endParaRPr lang="pt-BR"/>
        </a:p>
      </dgm:t>
    </dgm:pt>
    <dgm:pt modelId="{710A655C-6035-47B8-A2B7-9B588C153E39}" type="pres">
      <dgm:prSet presAssocID="{6C80B77E-9FA9-4554-8975-941412B866FF}" presName="hierRoot2" presStyleCnt="0">
        <dgm:presLayoutVars>
          <dgm:hierBranch val="init"/>
        </dgm:presLayoutVars>
      </dgm:prSet>
      <dgm:spPr/>
    </dgm:pt>
    <dgm:pt modelId="{4752E3BF-91A3-455F-ABD2-2ED9E1C433E5}" type="pres">
      <dgm:prSet presAssocID="{6C80B77E-9FA9-4554-8975-941412B866FF}" presName="rootComposite" presStyleCnt="0"/>
      <dgm:spPr/>
    </dgm:pt>
    <dgm:pt modelId="{76B477AA-0806-4372-BC81-67A7148E9CD5}" type="pres">
      <dgm:prSet presAssocID="{6C80B77E-9FA9-4554-8975-941412B866F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1FAD625-ECA2-43F8-9BFE-F907009122B9}" type="pres">
      <dgm:prSet presAssocID="{6C80B77E-9FA9-4554-8975-941412B866FF}" presName="rootConnector" presStyleLbl="node2" presStyleIdx="0" presStyleCnt="3"/>
      <dgm:spPr/>
      <dgm:t>
        <a:bodyPr/>
        <a:lstStyle/>
        <a:p>
          <a:endParaRPr lang="pt-BR"/>
        </a:p>
      </dgm:t>
    </dgm:pt>
    <dgm:pt modelId="{EDB6B659-10C6-444B-9FA1-3E98C5F6AE0B}" type="pres">
      <dgm:prSet presAssocID="{6C80B77E-9FA9-4554-8975-941412B866FF}" presName="hierChild4" presStyleCnt="0"/>
      <dgm:spPr/>
    </dgm:pt>
    <dgm:pt modelId="{DC855AB6-F30E-4236-AA55-5DC41291BA17}" type="pres">
      <dgm:prSet presAssocID="{6C80B77E-9FA9-4554-8975-941412B866FF}" presName="hierChild5" presStyleCnt="0"/>
      <dgm:spPr/>
    </dgm:pt>
    <dgm:pt modelId="{9824C1B7-4380-4099-99EC-1795D88FBC4E}" type="pres">
      <dgm:prSet presAssocID="{DDB6577F-3D1A-45DE-8899-8FA116473F7A}" presName="Name37" presStyleLbl="parChTrans1D2" presStyleIdx="1" presStyleCnt="3"/>
      <dgm:spPr/>
      <dgm:t>
        <a:bodyPr/>
        <a:lstStyle/>
        <a:p>
          <a:endParaRPr lang="pt-BR"/>
        </a:p>
      </dgm:t>
    </dgm:pt>
    <dgm:pt modelId="{4B11A89B-0D85-4CF2-90C9-D4EF536EDC60}" type="pres">
      <dgm:prSet presAssocID="{1BA79AC3-5F63-4040-A20F-FB80F5CC766E}" presName="hierRoot2" presStyleCnt="0">
        <dgm:presLayoutVars>
          <dgm:hierBranch val="init"/>
        </dgm:presLayoutVars>
      </dgm:prSet>
      <dgm:spPr/>
    </dgm:pt>
    <dgm:pt modelId="{360924F2-C097-41C4-BA98-EDA5168EBFDF}" type="pres">
      <dgm:prSet presAssocID="{1BA79AC3-5F63-4040-A20F-FB80F5CC766E}" presName="rootComposite" presStyleCnt="0"/>
      <dgm:spPr/>
    </dgm:pt>
    <dgm:pt modelId="{647B5C44-1842-4548-9C0A-14492DFBD584}" type="pres">
      <dgm:prSet presAssocID="{1BA79AC3-5F63-4040-A20F-FB80F5CC766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B8C0D32-CC50-4778-AEFD-B9F9F10A45B6}" type="pres">
      <dgm:prSet presAssocID="{1BA79AC3-5F63-4040-A20F-FB80F5CC766E}" presName="rootConnector" presStyleLbl="node2" presStyleIdx="1" presStyleCnt="3"/>
      <dgm:spPr/>
      <dgm:t>
        <a:bodyPr/>
        <a:lstStyle/>
        <a:p>
          <a:endParaRPr lang="pt-BR"/>
        </a:p>
      </dgm:t>
    </dgm:pt>
    <dgm:pt modelId="{AFA50B75-32BA-4179-BFC4-0C0D95BA1730}" type="pres">
      <dgm:prSet presAssocID="{1BA79AC3-5F63-4040-A20F-FB80F5CC766E}" presName="hierChild4" presStyleCnt="0"/>
      <dgm:spPr/>
    </dgm:pt>
    <dgm:pt modelId="{57DD1764-C5D9-4724-8AFB-AC23C5E0A4DC}" type="pres">
      <dgm:prSet presAssocID="{1BA79AC3-5F63-4040-A20F-FB80F5CC766E}" presName="hierChild5" presStyleCnt="0"/>
      <dgm:spPr/>
    </dgm:pt>
    <dgm:pt modelId="{4A8BA567-1359-4807-9735-823199F275A9}" type="pres">
      <dgm:prSet presAssocID="{81AA9614-1727-4EB0-961D-C6BF810D5339}" presName="Name37" presStyleLbl="parChTrans1D2" presStyleIdx="2" presStyleCnt="3"/>
      <dgm:spPr/>
      <dgm:t>
        <a:bodyPr/>
        <a:lstStyle/>
        <a:p>
          <a:endParaRPr lang="pt-BR"/>
        </a:p>
      </dgm:t>
    </dgm:pt>
    <dgm:pt modelId="{A6D2129C-B163-475D-9BE8-C35E30C7AEBA}" type="pres">
      <dgm:prSet presAssocID="{35A0CED0-ECF3-4425-A9F4-C61FBE0223D4}" presName="hierRoot2" presStyleCnt="0">
        <dgm:presLayoutVars>
          <dgm:hierBranch val="init"/>
        </dgm:presLayoutVars>
      </dgm:prSet>
      <dgm:spPr/>
    </dgm:pt>
    <dgm:pt modelId="{AAF92804-15EA-476D-9C56-F1535926976B}" type="pres">
      <dgm:prSet presAssocID="{35A0CED0-ECF3-4425-A9F4-C61FBE0223D4}" presName="rootComposite" presStyleCnt="0"/>
      <dgm:spPr/>
    </dgm:pt>
    <dgm:pt modelId="{3D4158DA-E642-458A-9678-8D88F4BBDF96}" type="pres">
      <dgm:prSet presAssocID="{35A0CED0-ECF3-4425-A9F4-C61FBE0223D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2544326-8B04-4089-A49F-6A328EABE03C}" type="pres">
      <dgm:prSet presAssocID="{35A0CED0-ECF3-4425-A9F4-C61FBE0223D4}" presName="rootConnector" presStyleLbl="node2" presStyleIdx="2" presStyleCnt="3"/>
      <dgm:spPr/>
      <dgm:t>
        <a:bodyPr/>
        <a:lstStyle/>
        <a:p>
          <a:endParaRPr lang="pt-BR"/>
        </a:p>
      </dgm:t>
    </dgm:pt>
    <dgm:pt modelId="{CF073EC9-CED4-4670-BA5B-29A1EAAE5D9C}" type="pres">
      <dgm:prSet presAssocID="{35A0CED0-ECF3-4425-A9F4-C61FBE0223D4}" presName="hierChild4" presStyleCnt="0"/>
      <dgm:spPr/>
    </dgm:pt>
    <dgm:pt modelId="{53D061E6-B444-48BC-85EA-FC3682F4E68C}" type="pres">
      <dgm:prSet presAssocID="{35A0CED0-ECF3-4425-A9F4-C61FBE0223D4}" presName="hierChild5" presStyleCnt="0"/>
      <dgm:spPr/>
    </dgm:pt>
    <dgm:pt modelId="{7BF69CDC-8A7C-4A4D-87F9-AB15E817536B}" type="pres">
      <dgm:prSet presAssocID="{07D70FBD-C616-432A-81ED-F21564D5E3A7}" presName="hierChild3" presStyleCnt="0"/>
      <dgm:spPr/>
    </dgm:pt>
  </dgm:ptLst>
  <dgm:cxnLst>
    <dgm:cxn modelId="{F03D5041-00BF-48D8-9E23-D8D81970BD87}" srcId="{564AAA49-7A60-4703-80BA-92A9E855172E}" destId="{07D70FBD-C616-432A-81ED-F21564D5E3A7}" srcOrd="0" destOrd="0" parTransId="{04CBAF29-3CF5-47D1-BD2E-8045CD820492}" sibTransId="{10786BDA-DE94-43D1-957F-77D80B1DBBA0}"/>
    <dgm:cxn modelId="{41872396-246F-4E40-BB37-6160C1535721}" type="presOf" srcId="{07D70FBD-C616-432A-81ED-F21564D5E3A7}" destId="{9EDFCA21-FDBF-479A-BFC9-E56991887CCB}" srcOrd="0" destOrd="0" presId="urn:microsoft.com/office/officeart/2005/8/layout/orgChart1"/>
    <dgm:cxn modelId="{39E6447B-0EC1-4E9A-B886-1974A624FA6A}" type="presOf" srcId="{81AA9614-1727-4EB0-961D-C6BF810D5339}" destId="{4A8BA567-1359-4807-9735-823199F275A9}" srcOrd="0" destOrd="0" presId="urn:microsoft.com/office/officeart/2005/8/layout/orgChart1"/>
    <dgm:cxn modelId="{0ED8F5ED-7D2F-4218-99A3-7CFA28E1726A}" srcId="{07D70FBD-C616-432A-81ED-F21564D5E3A7}" destId="{35A0CED0-ECF3-4425-A9F4-C61FBE0223D4}" srcOrd="2" destOrd="0" parTransId="{81AA9614-1727-4EB0-961D-C6BF810D5339}" sibTransId="{30EBA67C-ED86-4789-B7A5-A374399562E0}"/>
    <dgm:cxn modelId="{C2C886A1-FC0B-4ED2-B916-2458AC50818A}" type="presOf" srcId="{1BA79AC3-5F63-4040-A20F-FB80F5CC766E}" destId="{DB8C0D32-CC50-4778-AEFD-B9F9F10A45B6}" srcOrd="1" destOrd="0" presId="urn:microsoft.com/office/officeart/2005/8/layout/orgChart1"/>
    <dgm:cxn modelId="{AD42B2B5-739F-4CD3-B8D4-28069B9F739B}" srcId="{07D70FBD-C616-432A-81ED-F21564D5E3A7}" destId="{1BA79AC3-5F63-4040-A20F-FB80F5CC766E}" srcOrd="1" destOrd="0" parTransId="{DDB6577F-3D1A-45DE-8899-8FA116473F7A}" sibTransId="{ACC33FCC-BC32-4C2C-9A96-290E46420F87}"/>
    <dgm:cxn modelId="{FDC7C3EC-E0EC-457B-90FA-E4230175CFB9}" srcId="{07D70FBD-C616-432A-81ED-F21564D5E3A7}" destId="{6C80B77E-9FA9-4554-8975-941412B866FF}" srcOrd="0" destOrd="0" parTransId="{83E19705-95A0-461E-B00C-F165317AB88E}" sibTransId="{4CDB13EA-80B0-4FE6-9BE4-3C1B501C53CB}"/>
    <dgm:cxn modelId="{C0737EB9-70F4-40D6-A6B6-4FE07B71954B}" type="presOf" srcId="{35A0CED0-ECF3-4425-A9F4-C61FBE0223D4}" destId="{72544326-8B04-4089-A49F-6A328EABE03C}" srcOrd="1" destOrd="0" presId="urn:microsoft.com/office/officeart/2005/8/layout/orgChart1"/>
    <dgm:cxn modelId="{FA0DE8F0-7424-46A2-867D-521E03EB5F8A}" type="presOf" srcId="{35A0CED0-ECF3-4425-A9F4-C61FBE0223D4}" destId="{3D4158DA-E642-458A-9678-8D88F4BBDF96}" srcOrd="0" destOrd="0" presId="urn:microsoft.com/office/officeart/2005/8/layout/orgChart1"/>
    <dgm:cxn modelId="{7939FD0E-79C7-4A6A-B1DF-22CD32D6FC4E}" type="presOf" srcId="{6C80B77E-9FA9-4554-8975-941412B866FF}" destId="{76B477AA-0806-4372-BC81-67A7148E9CD5}" srcOrd="0" destOrd="0" presId="urn:microsoft.com/office/officeart/2005/8/layout/orgChart1"/>
    <dgm:cxn modelId="{A13F5092-05A5-45EC-8DAD-30D01F6343F3}" type="presOf" srcId="{07D70FBD-C616-432A-81ED-F21564D5E3A7}" destId="{270BC599-785A-4EC9-AC4A-0F2A9A1B3A77}" srcOrd="1" destOrd="0" presId="urn:microsoft.com/office/officeart/2005/8/layout/orgChart1"/>
    <dgm:cxn modelId="{8182D9F3-568A-42B2-B5C4-10B6D7BCB446}" type="presOf" srcId="{6C80B77E-9FA9-4554-8975-941412B866FF}" destId="{71FAD625-ECA2-43F8-9BFE-F907009122B9}" srcOrd="1" destOrd="0" presId="urn:microsoft.com/office/officeart/2005/8/layout/orgChart1"/>
    <dgm:cxn modelId="{549DB802-49B5-4A61-A998-535CE68D8043}" type="presOf" srcId="{1BA79AC3-5F63-4040-A20F-FB80F5CC766E}" destId="{647B5C44-1842-4548-9C0A-14492DFBD584}" srcOrd="0" destOrd="0" presId="urn:microsoft.com/office/officeart/2005/8/layout/orgChart1"/>
    <dgm:cxn modelId="{E34BF91B-472B-4A9F-A865-EB7D468281DB}" type="presOf" srcId="{DDB6577F-3D1A-45DE-8899-8FA116473F7A}" destId="{9824C1B7-4380-4099-99EC-1795D88FBC4E}" srcOrd="0" destOrd="0" presId="urn:microsoft.com/office/officeart/2005/8/layout/orgChart1"/>
    <dgm:cxn modelId="{A676AB76-94F9-4461-89B5-E0A8504D0D9A}" type="presOf" srcId="{83E19705-95A0-461E-B00C-F165317AB88E}" destId="{F067C758-2E85-4E1E-B920-5A78C87E3765}" srcOrd="0" destOrd="0" presId="urn:microsoft.com/office/officeart/2005/8/layout/orgChart1"/>
    <dgm:cxn modelId="{796C0402-F371-4FE0-9E28-AA009C270742}" type="presOf" srcId="{564AAA49-7A60-4703-80BA-92A9E855172E}" destId="{1ABB90A1-4FEB-49C9-91EA-B41CAD12FE63}" srcOrd="0" destOrd="0" presId="urn:microsoft.com/office/officeart/2005/8/layout/orgChart1"/>
    <dgm:cxn modelId="{55AB6B3B-9B83-4405-A2D4-ED894DCFBCB0}" type="presParOf" srcId="{1ABB90A1-4FEB-49C9-91EA-B41CAD12FE63}" destId="{DEBBAF71-48EF-45AE-B465-DDC9EC8B786B}" srcOrd="0" destOrd="0" presId="urn:microsoft.com/office/officeart/2005/8/layout/orgChart1"/>
    <dgm:cxn modelId="{89C6171F-90BD-494C-BC09-90D726BCE438}" type="presParOf" srcId="{DEBBAF71-48EF-45AE-B465-DDC9EC8B786B}" destId="{8E3FC325-1747-45BA-94CA-EDF4DA312E2B}" srcOrd="0" destOrd="0" presId="urn:microsoft.com/office/officeart/2005/8/layout/orgChart1"/>
    <dgm:cxn modelId="{A3C92127-2409-486F-8009-B72E4B7C26A5}" type="presParOf" srcId="{8E3FC325-1747-45BA-94CA-EDF4DA312E2B}" destId="{9EDFCA21-FDBF-479A-BFC9-E56991887CCB}" srcOrd="0" destOrd="0" presId="urn:microsoft.com/office/officeart/2005/8/layout/orgChart1"/>
    <dgm:cxn modelId="{FBA76E8E-94A5-4821-B1B3-7CC69D0BF091}" type="presParOf" srcId="{8E3FC325-1747-45BA-94CA-EDF4DA312E2B}" destId="{270BC599-785A-4EC9-AC4A-0F2A9A1B3A77}" srcOrd="1" destOrd="0" presId="urn:microsoft.com/office/officeart/2005/8/layout/orgChart1"/>
    <dgm:cxn modelId="{1E2A9C0E-1E8B-4E8E-8B56-EEAAC87F723B}" type="presParOf" srcId="{DEBBAF71-48EF-45AE-B465-DDC9EC8B786B}" destId="{9072C091-2EFB-455F-8606-B30AD7E7C82F}" srcOrd="1" destOrd="0" presId="urn:microsoft.com/office/officeart/2005/8/layout/orgChart1"/>
    <dgm:cxn modelId="{3461AFEC-F81F-45AB-A14B-28799263909F}" type="presParOf" srcId="{9072C091-2EFB-455F-8606-B30AD7E7C82F}" destId="{F067C758-2E85-4E1E-B920-5A78C87E3765}" srcOrd="0" destOrd="0" presId="urn:microsoft.com/office/officeart/2005/8/layout/orgChart1"/>
    <dgm:cxn modelId="{E643099E-6E64-4600-B524-C68993CBCA5C}" type="presParOf" srcId="{9072C091-2EFB-455F-8606-B30AD7E7C82F}" destId="{710A655C-6035-47B8-A2B7-9B588C153E39}" srcOrd="1" destOrd="0" presId="urn:microsoft.com/office/officeart/2005/8/layout/orgChart1"/>
    <dgm:cxn modelId="{7337E5C3-C740-4D68-A52B-D642CEC0C9F5}" type="presParOf" srcId="{710A655C-6035-47B8-A2B7-9B588C153E39}" destId="{4752E3BF-91A3-455F-ABD2-2ED9E1C433E5}" srcOrd="0" destOrd="0" presId="urn:microsoft.com/office/officeart/2005/8/layout/orgChart1"/>
    <dgm:cxn modelId="{52EB5662-0E65-4794-ABE5-5AE32643A98D}" type="presParOf" srcId="{4752E3BF-91A3-455F-ABD2-2ED9E1C433E5}" destId="{76B477AA-0806-4372-BC81-67A7148E9CD5}" srcOrd="0" destOrd="0" presId="urn:microsoft.com/office/officeart/2005/8/layout/orgChart1"/>
    <dgm:cxn modelId="{9AB1CF41-067B-47D7-956B-AFDA518535B6}" type="presParOf" srcId="{4752E3BF-91A3-455F-ABD2-2ED9E1C433E5}" destId="{71FAD625-ECA2-43F8-9BFE-F907009122B9}" srcOrd="1" destOrd="0" presId="urn:microsoft.com/office/officeart/2005/8/layout/orgChart1"/>
    <dgm:cxn modelId="{9B9491C7-C0A6-4AB6-95CE-B611E2838A64}" type="presParOf" srcId="{710A655C-6035-47B8-A2B7-9B588C153E39}" destId="{EDB6B659-10C6-444B-9FA1-3E98C5F6AE0B}" srcOrd="1" destOrd="0" presId="urn:microsoft.com/office/officeart/2005/8/layout/orgChart1"/>
    <dgm:cxn modelId="{B807DE2E-40CB-4F75-A47B-69D679E9E36C}" type="presParOf" srcId="{710A655C-6035-47B8-A2B7-9B588C153E39}" destId="{DC855AB6-F30E-4236-AA55-5DC41291BA17}" srcOrd="2" destOrd="0" presId="urn:microsoft.com/office/officeart/2005/8/layout/orgChart1"/>
    <dgm:cxn modelId="{1D18A155-44EE-47AC-ABA2-A716DA4D1BEE}" type="presParOf" srcId="{9072C091-2EFB-455F-8606-B30AD7E7C82F}" destId="{9824C1B7-4380-4099-99EC-1795D88FBC4E}" srcOrd="2" destOrd="0" presId="urn:microsoft.com/office/officeart/2005/8/layout/orgChart1"/>
    <dgm:cxn modelId="{FEB78225-E641-4EEE-9628-55ACCC00A555}" type="presParOf" srcId="{9072C091-2EFB-455F-8606-B30AD7E7C82F}" destId="{4B11A89B-0D85-4CF2-90C9-D4EF536EDC60}" srcOrd="3" destOrd="0" presId="urn:microsoft.com/office/officeart/2005/8/layout/orgChart1"/>
    <dgm:cxn modelId="{6040A6DB-22CF-48EE-8AFA-99178A68AC92}" type="presParOf" srcId="{4B11A89B-0D85-4CF2-90C9-D4EF536EDC60}" destId="{360924F2-C097-41C4-BA98-EDA5168EBFDF}" srcOrd="0" destOrd="0" presId="urn:microsoft.com/office/officeart/2005/8/layout/orgChart1"/>
    <dgm:cxn modelId="{11716C2F-99F0-44E0-8060-DA4B094C317B}" type="presParOf" srcId="{360924F2-C097-41C4-BA98-EDA5168EBFDF}" destId="{647B5C44-1842-4548-9C0A-14492DFBD584}" srcOrd="0" destOrd="0" presId="urn:microsoft.com/office/officeart/2005/8/layout/orgChart1"/>
    <dgm:cxn modelId="{CAA08B27-9061-4B41-95AF-EADEDD7045C3}" type="presParOf" srcId="{360924F2-C097-41C4-BA98-EDA5168EBFDF}" destId="{DB8C0D32-CC50-4778-AEFD-B9F9F10A45B6}" srcOrd="1" destOrd="0" presId="urn:microsoft.com/office/officeart/2005/8/layout/orgChart1"/>
    <dgm:cxn modelId="{2B98F1A8-81B5-4140-822A-6F31CAA3452B}" type="presParOf" srcId="{4B11A89B-0D85-4CF2-90C9-D4EF536EDC60}" destId="{AFA50B75-32BA-4179-BFC4-0C0D95BA1730}" srcOrd="1" destOrd="0" presId="urn:microsoft.com/office/officeart/2005/8/layout/orgChart1"/>
    <dgm:cxn modelId="{1454E94A-5476-4C10-AC46-FEFF4208B9B9}" type="presParOf" srcId="{4B11A89B-0D85-4CF2-90C9-D4EF536EDC60}" destId="{57DD1764-C5D9-4724-8AFB-AC23C5E0A4DC}" srcOrd="2" destOrd="0" presId="urn:microsoft.com/office/officeart/2005/8/layout/orgChart1"/>
    <dgm:cxn modelId="{4CE6DACA-BE1E-4DA4-BFE5-86787EBBB969}" type="presParOf" srcId="{9072C091-2EFB-455F-8606-B30AD7E7C82F}" destId="{4A8BA567-1359-4807-9735-823199F275A9}" srcOrd="4" destOrd="0" presId="urn:microsoft.com/office/officeart/2005/8/layout/orgChart1"/>
    <dgm:cxn modelId="{F8DA19EA-B686-4776-96EF-1DFC0F7D4249}" type="presParOf" srcId="{9072C091-2EFB-455F-8606-B30AD7E7C82F}" destId="{A6D2129C-B163-475D-9BE8-C35E30C7AEBA}" srcOrd="5" destOrd="0" presId="urn:microsoft.com/office/officeart/2005/8/layout/orgChart1"/>
    <dgm:cxn modelId="{D6568B0C-DD05-43BF-BA7A-2B7DB64F1546}" type="presParOf" srcId="{A6D2129C-B163-475D-9BE8-C35E30C7AEBA}" destId="{AAF92804-15EA-476D-9C56-F1535926976B}" srcOrd="0" destOrd="0" presId="urn:microsoft.com/office/officeart/2005/8/layout/orgChart1"/>
    <dgm:cxn modelId="{299E7A26-841A-45CF-830C-CFDF28078EC0}" type="presParOf" srcId="{AAF92804-15EA-476D-9C56-F1535926976B}" destId="{3D4158DA-E642-458A-9678-8D88F4BBDF96}" srcOrd="0" destOrd="0" presId="urn:microsoft.com/office/officeart/2005/8/layout/orgChart1"/>
    <dgm:cxn modelId="{8574DC95-1772-45F1-B6B7-162B9416394A}" type="presParOf" srcId="{AAF92804-15EA-476D-9C56-F1535926976B}" destId="{72544326-8B04-4089-A49F-6A328EABE03C}" srcOrd="1" destOrd="0" presId="urn:microsoft.com/office/officeart/2005/8/layout/orgChart1"/>
    <dgm:cxn modelId="{49421B98-A60F-49CC-98A5-24CB5065E374}" type="presParOf" srcId="{A6D2129C-B163-475D-9BE8-C35E30C7AEBA}" destId="{CF073EC9-CED4-4670-BA5B-29A1EAAE5D9C}" srcOrd="1" destOrd="0" presId="urn:microsoft.com/office/officeart/2005/8/layout/orgChart1"/>
    <dgm:cxn modelId="{81743626-4F15-48F8-8C29-8F84F05227FF}" type="presParOf" srcId="{A6D2129C-B163-475D-9BE8-C35E30C7AEBA}" destId="{53D061E6-B444-48BC-85EA-FC3682F4E68C}" srcOrd="2" destOrd="0" presId="urn:microsoft.com/office/officeart/2005/8/layout/orgChart1"/>
    <dgm:cxn modelId="{5BD6FB79-5D47-4D29-B24E-7413CAE6FA85}" type="presParOf" srcId="{DEBBAF71-48EF-45AE-B465-DDC9EC8B786B}" destId="{7BF69CDC-8A7C-4A4D-87F9-AB15E81753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4AAA49-7A60-4703-80BA-92A9E855172E}" type="doc">
      <dgm:prSet loTypeId="urn:microsoft.com/office/officeart/2005/8/layout/orgChart1" loCatId="hierarchy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07D70FBD-C616-432A-81ED-F21564D5E3A7}">
      <dgm:prSet phldrT="[Texto]"/>
      <dgm:spPr/>
      <dgm:t>
        <a:bodyPr/>
        <a:lstStyle/>
        <a:p>
          <a:r>
            <a:rPr lang="pt-BR" dirty="0"/>
            <a:t>Volume produzido de água</a:t>
          </a:r>
        </a:p>
      </dgm:t>
    </dgm:pt>
    <dgm:pt modelId="{04CBAF29-3CF5-47D1-BD2E-8045CD820492}" type="parTrans" cxnId="{F03D5041-00BF-48D8-9E23-D8D81970BD87}">
      <dgm:prSet/>
      <dgm:spPr/>
      <dgm:t>
        <a:bodyPr/>
        <a:lstStyle/>
        <a:p>
          <a:endParaRPr lang="pt-BR"/>
        </a:p>
      </dgm:t>
    </dgm:pt>
    <dgm:pt modelId="{10786BDA-DE94-43D1-957F-77D80B1DBBA0}" type="sibTrans" cxnId="{F03D5041-00BF-48D8-9E23-D8D81970BD87}">
      <dgm:prSet/>
      <dgm:spPr/>
      <dgm:t>
        <a:bodyPr/>
        <a:lstStyle/>
        <a:p>
          <a:endParaRPr lang="pt-BR"/>
        </a:p>
      </dgm:t>
    </dgm:pt>
    <dgm:pt modelId="{6C80B77E-9FA9-4554-8975-941412B866FF}">
      <dgm:prSet phldrT="[Texto]"/>
      <dgm:spPr/>
      <dgm:t>
        <a:bodyPr/>
        <a:lstStyle/>
        <a:p>
          <a:r>
            <a:rPr lang="pt-BR" dirty="0"/>
            <a:t>Demanda de água total</a:t>
          </a:r>
        </a:p>
      </dgm:t>
    </dgm:pt>
    <dgm:pt modelId="{83E19705-95A0-461E-B00C-F165317AB88E}" type="parTrans" cxnId="{FDC7C3EC-E0EC-457B-90FA-E4230175CFB9}">
      <dgm:prSet/>
      <dgm:spPr/>
      <dgm:t>
        <a:bodyPr/>
        <a:lstStyle/>
        <a:p>
          <a:endParaRPr lang="pt-BR"/>
        </a:p>
      </dgm:t>
    </dgm:pt>
    <dgm:pt modelId="{4CDB13EA-80B0-4FE6-9BE4-3C1B501C53CB}" type="sibTrans" cxnId="{FDC7C3EC-E0EC-457B-90FA-E4230175CFB9}">
      <dgm:prSet/>
      <dgm:spPr/>
      <dgm:t>
        <a:bodyPr/>
        <a:lstStyle/>
        <a:p>
          <a:endParaRPr lang="pt-BR"/>
        </a:p>
      </dgm:t>
    </dgm:pt>
    <dgm:pt modelId="{1BA79AC3-5F63-4040-A20F-FB80F5CC766E}">
      <dgm:prSet phldrT="[Texto]"/>
      <dgm:spPr>
        <a:solidFill>
          <a:schemeClr val="tx2">
            <a:lumMod val="75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pt-BR" dirty="0">
              <a:solidFill>
                <a:schemeClr val="bg1"/>
              </a:solidFill>
            </a:rPr>
            <a:t>Perdas Regulatórias</a:t>
          </a:r>
        </a:p>
      </dgm:t>
    </dgm:pt>
    <dgm:pt modelId="{DDB6577F-3D1A-45DE-8899-8FA116473F7A}" type="parTrans" cxnId="{AD42B2B5-739F-4CD3-B8D4-28069B9F739B}">
      <dgm:prSet/>
      <dgm:spPr/>
      <dgm:t>
        <a:bodyPr/>
        <a:lstStyle/>
        <a:p>
          <a:endParaRPr lang="pt-BR"/>
        </a:p>
      </dgm:t>
    </dgm:pt>
    <dgm:pt modelId="{ACC33FCC-BC32-4C2C-9A96-290E46420F87}" type="sibTrans" cxnId="{AD42B2B5-739F-4CD3-B8D4-28069B9F739B}">
      <dgm:prSet/>
      <dgm:spPr/>
      <dgm:t>
        <a:bodyPr/>
        <a:lstStyle/>
        <a:p>
          <a:endParaRPr lang="pt-BR"/>
        </a:p>
      </dgm:t>
    </dgm:pt>
    <dgm:pt modelId="{35A0CED0-ECF3-4425-A9F4-C61FBE0223D4}">
      <dgm:prSet phldrT="[Texto]"/>
      <dgm:spPr/>
      <dgm:t>
        <a:bodyPr/>
        <a:lstStyle/>
        <a:p>
          <a:r>
            <a:rPr lang="pt-BR"/>
            <a:t>Usos especiais</a:t>
          </a:r>
        </a:p>
      </dgm:t>
    </dgm:pt>
    <dgm:pt modelId="{81AA9614-1727-4EB0-961D-C6BF810D5339}" type="parTrans" cxnId="{0ED8F5ED-7D2F-4218-99A3-7CFA28E1726A}">
      <dgm:prSet/>
      <dgm:spPr/>
      <dgm:t>
        <a:bodyPr/>
        <a:lstStyle/>
        <a:p>
          <a:endParaRPr lang="pt-BR"/>
        </a:p>
      </dgm:t>
    </dgm:pt>
    <dgm:pt modelId="{30EBA67C-ED86-4789-B7A5-A374399562E0}" type="sibTrans" cxnId="{0ED8F5ED-7D2F-4218-99A3-7CFA28E1726A}">
      <dgm:prSet/>
      <dgm:spPr/>
      <dgm:t>
        <a:bodyPr/>
        <a:lstStyle/>
        <a:p>
          <a:endParaRPr lang="pt-BR"/>
        </a:p>
      </dgm:t>
    </dgm:pt>
    <dgm:pt modelId="{1ABB90A1-4FEB-49C9-91EA-B41CAD12FE63}" type="pres">
      <dgm:prSet presAssocID="{564AAA49-7A60-4703-80BA-92A9E85517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DEBBAF71-48EF-45AE-B465-DDC9EC8B786B}" type="pres">
      <dgm:prSet presAssocID="{07D70FBD-C616-432A-81ED-F21564D5E3A7}" presName="hierRoot1" presStyleCnt="0">
        <dgm:presLayoutVars>
          <dgm:hierBranch val="init"/>
        </dgm:presLayoutVars>
      </dgm:prSet>
      <dgm:spPr/>
    </dgm:pt>
    <dgm:pt modelId="{8E3FC325-1747-45BA-94CA-EDF4DA312E2B}" type="pres">
      <dgm:prSet presAssocID="{07D70FBD-C616-432A-81ED-F21564D5E3A7}" presName="rootComposite1" presStyleCnt="0"/>
      <dgm:spPr/>
    </dgm:pt>
    <dgm:pt modelId="{9EDFCA21-FDBF-479A-BFC9-E56991887CCB}" type="pres">
      <dgm:prSet presAssocID="{07D70FBD-C616-432A-81ED-F21564D5E3A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70BC599-785A-4EC9-AC4A-0F2A9A1B3A77}" type="pres">
      <dgm:prSet presAssocID="{07D70FBD-C616-432A-81ED-F21564D5E3A7}" presName="rootConnector1" presStyleLbl="node1" presStyleIdx="0" presStyleCnt="0"/>
      <dgm:spPr/>
      <dgm:t>
        <a:bodyPr/>
        <a:lstStyle/>
        <a:p>
          <a:endParaRPr lang="pt-BR"/>
        </a:p>
      </dgm:t>
    </dgm:pt>
    <dgm:pt modelId="{9072C091-2EFB-455F-8606-B30AD7E7C82F}" type="pres">
      <dgm:prSet presAssocID="{07D70FBD-C616-432A-81ED-F21564D5E3A7}" presName="hierChild2" presStyleCnt="0"/>
      <dgm:spPr/>
    </dgm:pt>
    <dgm:pt modelId="{F067C758-2E85-4E1E-B920-5A78C87E3765}" type="pres">
      <dgm:prSet presAssocID="{83E19705-95A0-461E-B00C-F165317AB88E}" presName="Name37" presStyleLbl="parChTrans1D2" presStyleIdx="0" presStyleCnt="3"/>
      <dgm:spPr/>
      <dgm:t>
        <a:bodyPr/>
        <a:lstStyle/>
        <a:p>
          <a:endParaRPr lang="pt-BR"/>
        </a:p>
      </dgm:t>
    </dgm:pt>
    <dgm:pt modelId="{710A655C-6035-47B8-A2B7-9B588C153E39}" type="pres">
      <dgm:prSet presAssocID="{6C80B77E-9FA9-4554-8975-941412B866FF}" presName="hierRoot2" presStyleCnt="0">
        <dgm:presLayoutVars>
          <dgm:hierBranch val="init"/>
        </dgm:presLayoutVars>
      </dgm:prSet>
      <dgm:spPr/>
    </dgm:pt>
    <dgm:pt modelId="{4752E3BF-91A3-455F-ABD2-2ED9E1C433E5}" type="pres">
      <dgm:prSet presAssocID="{6C80B77E-9FA9-4554-8975-941412B866FF}" presName="rootComposite" presStyleCnt="0"/>
      <dgm:spPr/>
    </dgm:pt>
    <dgm:pt modelId="{76B477AA-0806-4372-BC81-67A7148E9CD5}" type="pres">
      <dgm:prSet presAssocID="{6C80B77E-9FA9-4554-8975-941412B866F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1FAD625-ECA2-43F8-9BFE-F907009122B9}" type="pres">
      <dgm:prSet presAssocID="{6C80B77E-9FA9-4554-8975-941412B866FF}" presName="rootConnector" presStyleLbl="node2" presStyleIdx="0" presStyleCnt="3"/>
      <dgm:spPr/>
      <dgm:t>
        <a:bodyPr/>
        <a:lstStyle/>
        <a:p>
          <a:endParaRPr lang="pt-BR"/>
        </a:p>
      </dgm:t>
    </dgm:pt>
    <dgm:pt modelId="{EDB6B659-10C6-444B-9FA1-3E98C5F6AE0B}" type="pres">
      <dgm:prSet presAssocID="{6C80B77E-9FA9-4554-8975-941412B866FF}" presName="hierChild4" presStyleCnt="0"/>
      <dgm:spPr/>
    </dgm:pt>
    <dgm:pt modelId="{DC855AB6-F30E-4236-AA55-5DC41291BA17}" type="pres">
      <dgm:prSet presAssocID="{6C80B77E-9FA9-4554-8975-941412B866FF}" presName="hierChild5" presStyleCnt="0"/>
      <dgm:spPr/>
    </dgm:pt>
    <dgm:pt modelId="{9824C1B7-4380-4099-99EC-1795D88FBC4E}" type="pres">
      <dgm:prSet presAssocID="{DDB6577F-3D1A-45DE-8899-8FA116473F7A}" presName="Name37" presStyleLbl="parChTrans1D2" presStyleIdx="1" presStyleCnt="3"/>
      <dgm:spPr/>
      <dgm:t>
        <a:bodyPr/>
        <a:lstStyle/>
        <a:p>
          <a:endParaRPr lang="pt-BR"/>
        </a:p>
      </dgm:t>
    </dgm:pt>
    <dgm:pt modelId="{4B11A89B-0D85-4CF2-90C9-D4EF536EDC60}" type="pres">
      <dgm:prSet presAssocID="{1BA79AC3-5F63-4040-A20F-FB80F5CC766E}" presName="hierRoot2" presStyleCnt="0">
        <dgm:presLayoutVars>
          <dgm:hierBranch val="init"/>
        </dgm:presLayoutVars>
      </dgm:prSet>
      <dgm:spPr/>
    </dgm:pt>
    <dgm:pt modelId="{360924F2-C097-41C4-BA98-EDA5168EBFDF}" type="pres">
      <dgm:prSet presAssocID="{1BA79AC3-5F63-4040-A20F-FB80F5CC766E}" presName="rootComposite" presStyleCnt="0"/>
      <dgm:spPr/>
    </dgm:pt>
    <dgm:pt modelId="{647B5C44-1842-4548-9C0A-14492DFBD584}" type="pres">
      <dgm:prSet presAssocID="{1BA79AC3-5F63-4040-A20F-FB80F5CC766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B8C0D32-CC50-4778-AEFD-B9F9F10A45B6}" type="pres">
      <dgm:prSet presAssocID="{1BA79AC3-5F63-4040-A20F-FB80F5CC766E}" presName="rootConnector" presStyleLbl="node2" presStyleIdx="1" presStyleCnt="3"/>
      <dgm:spPr/>
      <dgm:t>
        <a:bodyPr/>
        <a:lstStyle/>
        <a:p>
          <a:endParaRPr lang="pt-BR"/>
        </a:p>
      </dgm:t>
    </dgm:pt>
    <dgm:pt modelId="{AFA50B75-32BA-4179-BFC4-0C0D95BA1730}" type="pres">
      <dgm:prSet presAssocID="{1BA79AC3-5F63-4040-A20F-FB80F5CC766E}" presName="hierChild4" presStyleCnt="0"/>
      <dgm:spPr/>
    </dgm:pt>
    <dgm:pt modelId="{57DD1764-C5D9-4724-8AFB-AC23C5E0A4DC}" type="pres">
      <dgm:prSet presAssocID="{1BA79AC3-5F63-4040-A20F-FB80F5CC766E}" presName="hierChild5" presStyleCnt="0"/>
      <dgm:spPr/>
    </dgm:pt>
    <dgm:pt modelId="{4A8BA567-1359-4807-9735-823199F275A9}" type="pres">
      <dgm:prSet presAssocID="{81AA9614-1727-4EB0-961D-C6BF810D5339}" presName="Name37" presStyleLbl="parChTrans1D2" presStyleIdx="2" presStyleCnt="3"/>
      <dgm:spPr/>
      <dgm:t>
        <a:bodyPr/>
        <a:lstStyle/>
        <a:p>
          <a:endParaRPr lang="pt-BR"/>
        </a:p>
      </dgm:t>
    </dgm:pt>
    <dgm:pt modelId="{A6D2129C-B163-475D-9BE8-C35E30C7AEBA}" type="pres">
      <dgm:prSet presAssocID="{35A0CED0-ECF3-4425-A9F4-C61FBE0223D4}" presName="hierRoot2" presStyleCnt="0">
        <dgm:presLayoutVars>
          <dgm:hierBranch val="init"/>
        </dgm:presLayoutVars>
      </dgm:prSet>
      <dgm:spPr/>
    </dgm:pt>
    <dgm:pt modelId="{AAF92804-15EA-476D-9C56-F1535926976B}" type="pres">
      <dgm:prSet presAssocID="{35A0CED0-ECF3-4425-A9F4-C61FBE0223D4}" presName="rootComposite" presStyleCnt="0"/>
      <dgm:spPr/>
    </dgm:pt>
    <dgm:pt modelId="{3D4158DA-E642-458A-9678-8D88F4BBDF96}" type="pres">
      <dgm:prSet presAssocID="{35A0CED0-ECF3-4425-A9F4-C61FBE0223D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2544326-8B04-4089-A49F-6A328EABE03C}" type="pres">
      <dgm:prSet presAssocID="{35A0CED0-ECF3-4425-A9F4-C61FBE0223D4}" presName="rootConnector" presStyleLbl="node2" presStyleIdx="2" presStyleCnt="3"/>
      <dgm:spPr/>
      <dgm:t>
        <a:bodyPr/>
        <a:lstStyle/>
        <a:p>
          <a:endParaRPr lang="pt-BR"/>
        </a:p>
      </dgm:t>
    </dgm:pt>
    <dgm:pt modelId="{CF073EC9-CED4-4670-BA5B-29A1EAAE5D9C}" type="pres">
      <dgm:prSet presAssocID="{35A0CED0-ECF3-4425-A9F4-C61FBE0223D4}" presName="hierChild4" presStyleCnt="0"/>
      <dgm:spPr/>
    </dgm:pt>
    <dgm:pt modelId="{53D061E6-B444-48BC-85EA-FC3682F4E68C}" type="pres">
      <dgm:prSet presAssocID="{35A0CED0-ECF3-4425-A9F4-C61FBE0223D4}" presName="hierChild5" presStyleCnt="0"/>
      <dgm:spPr/>
    </dgm:pt>
    <dgm:pt modelId="{7BF69CDC-8A7C-4A4D-87F9-AB15E817536B}" type="pres">
      <dgm:prSet presAssocID="{07D70FBD-C616-432A-81ED-F21564D5E3A7}" presName="hierChild3" presStyleCnt="0"/>
      <dgm:spPr/>
    </dgm:pt>
  </dgm:ptLst>
  <dgm:cxnLst>
    <dgm:cxn modelId="{F03D5041-00BF-48D8-9E23-D8D81970BD87}" srcId="{564AAA49-7A60-4703-80BA-92A9E855172E}" destId="{07D70FBD-C616-432A-81ED-F21564D5E3A7}" srcOrd="0" destOrd="0" parTransId="{04CBAF29-3CF5-47D1-BD2E-8045CD820492}" sibTransId="{10786BDA-DE94-43D1-957F-77D80B1DBBA0}"/>
    <dgm:cxn modelId="{41872396-246F-4E40-BB37-6160C1535721}" type="presOf" srcId="{07D70FBD-C616-432A-81ED-F21564D5E3A7}" destId="{9EDFCA21-FDBF-479A-BFC9-E56991887CCB}" srcOrd="0" destOrd="0" presId="urn:microsoft.com/office/officeart/2005/8/layout/orgChart1"/>
    <dgm:cxn modelId="{39E6447B-0EC1-4E9A-B886-1974A624FA6A}" type="presOf" srcId="{81AA9614-1727-4EB0-961D-C6BF810D5339}" destId="{4A8BA567-1359-4807-9735-823199F275A9}" srcOrd="0" destOrd="0" presId="urn:microsoft.com/office/officeart/2005/8/layout/orgChart1"/>
    <dgm:cxn modelId="{0ED8F5ED-7D2F-4218-99A3-7CFA28E1726A}" srcId="{07D70FBD-C616-432A-81ED-F21564D5E3A7}" destId="{35A0CED0-ECF3-4425-A9F4-C61FBE0223D4}" srcOrd="2" destOrd="0" parTransId="{81AA9614-1727-4EB0-961D-C6BF810D5339}" sibTransId="{30EBA67C-ED86-4789-B7A5-A374399562E0}"/>
    <dgm:cxn modelId="{C2C886A1-FC0B-4ED2-B916-2458AC50818A}" type="presOf" srcId="{1BA79AC3-5F63-4040-A20F-FB80F5CC766E}" destId="{DB8C0D32-CC50-4778-AEFD-B9F9F10A45B6}" srcOrd="1" destOrd="0" presId="urn:microsoft.com/office/officeart/2005/8/layout/orgChart1"/>
    <dgm:cxn modelId="{AD42B2B5-739F-4CD3-B8D4-28069B9F739B}" srcId="{07D70FBD-C616-432A-81ED-F21564D5E3A7}" destId="{1BA79AC3-5F63-4040-A20F-FB80F5CC766E}" srcOrd="1" destOrd="0" parTransId="{DDB6577F-3D1A-45DE-8899-8FA116473F7A}" sibTransId="{ACC33FCC-BC32-4C2C-9A96-290E46420F87}"/>
    <dgm:cxn modelId="{FDC7C3EC-E0EC-457B-90FA-E4230175CFB9}" srcId="{07D70FBD-C616-432A-81ED-F21564D5E3A7}" destId="{6C80B77E-9FA9-4554-8975-941412B866FF}" srcOrd="0" destOrd="0" parTransId="{83E19705-95A0-461E-B00C-F165317AB88E}" sibTransId="{4CDB13EA-80B0-4FE6-9BE4-3C1B501C53CB}"/>
    <dgm:cxn modelId="{C0737EB9-70F4-40D6-A6B6-4FE07B71954B}" type="presOf" srcId="{35A0CED0-ECF3-4425-A9F4-C61FBE0223D4}" destId="{72544326-8B04-4089-A49F-6A328EABE03C}" srcOrd="1" destOrd="0" presId="urn:microsoft.com/office/officeart/2005/8/layout/orgChart1"/>
    <dgm:cxn modelId="{FA0DE8F0-7424-46A2-867D-521E03EB5F8A}" type="presOf" srcId="{35A0CED0-ECF3-4425-A9F4-C61FBE0223D4}" destId="{3D4158DA-E642-458A-9678-8D88F4BBDF96}" srcOrd="0" destOrd="0" presId="urn:microsoft.com/office/officeart/2005/8/layout/orgChart1"/>
    <dgm:cxn modelId="{7939FD0E-79C7-4A6A-B1DF-22CD32D6FC4E}" type="presOf" srcId="{6C80B77E-9FA9-4554-8975-941412B866FF}" destId="{76B477AA-0806-4372-BC81-67A7148E9CD5}" srcOrd="0" destOrd="0" presId="urn:microsoft.com/office/officeart/2005/8/layout/orgChart1"/>
    <dgm:cxn modelId="{A13F5092-05A5-45EC-8DAD-30D01F6343F3}" type="presOf" srcId="{07D70FBD-C616-432A-81ED-F21564D5E3A7}" destId="{270BC599-785A-4EC9-AC4A-0F2A9A1B3A77}" srcOrd="1" destOrd="0" presId="urn:microsoft.com/office/officeart/2005/8/layout/orgChart1"/>
    <dgm:cxn modelId="{8182D9F3-568A-42B2-B5C4-10B6D7BCB446}" type="presOf" srcId="{6C80B77E-9FA9-4554-8975-941412B866FF}" destId="{71FAD625-ECA2-43F8-9BFE-F907009122B9}" srcOrd="1" destOrd="0" presId="urn:microsoft.com/office/officeart/2005/8/layout/orgChart1"/>
    <dgm:cxn modelId="{549DB802-49B5-4A61-A998-535CE68D8043}" type="presOf" srcId="{1BA79AC3-5F63-4040-A20F-FB80F5CC766E}" destId="{647B5C44-1842-4548-9C0A-14492DFBD584}" srcOrd="0" destOrd="0" presId="urn:microsoft.com/office/officeart/2005/8/layout/orgChart1"/>
    <dgm:cxn modelId="{E34BF91B-472B-4A9F-A865-EB7D468281DB}" type="presOf" srcId="{DDB6577F-3D1A-45DE-8899-8FA116473F7A}" destId="{9824C1B7-4380-4099-99EC-1795D88FBC4E}" srcOrd="0" destOrd="0" presId="urn:microsoft.com/office/officeart/2005/8/layout/orgChart1"/>
    <dgm:cxn modelId="{A676AB76-94F9-4461-89B5-E0A8504D0D9A}" type="presOf" srcId="{83E19705-95A0-461E-B00C-F165317AB88E}" destId="{F067C758-2E85-4E1E-B920-5A78C87E3765}" srcOrd="0" destOrd="0" presId="urn:microsoft.com/office/officeart/2005/8/layout/orgChart1"/>
    <dgm:cxn modelId="{796C0402-F371-4FE0-9E28-AA009C270742}" type="presOf" srcId="{564AAA49-7A60-4703-80BA-92A9E855172E}" destId="{1ABB90A1-4FEB-49C9-91EA-B41CAD12FE63}" srcOrd="0" destOrd="0" presId="urn:microsoft.com/office/officeart/2005/8/layout/orgChart1"/>
    <dgm:cxn modelId="{55AB6B3B-9B83-4405-A2D4-ED894DCFBCB0}" type="presParOf" srcId="{1ABB90A1-4FEB-49C9-91EA-B41CAD12FE63}" destId="{DEBBAF71-48EF-45AE-B465-DDC9EC8B786B}" srcOrd="0" destOrd="0" presId="urn:microsoft.com/office/officeart/2005/8/layout/orgChart1"/>
    <dgm:cxn modelId="{89C6171F-90BD-494C-BC09-90D726BCE438}" type="presParOf" srcId="{DEBBAF71-48EF-45AE-B465-DDC9EC8B786B}" destId="{8E3FC325-1747-45BA-94CA-EDF4DA312E2B}" srcOrd="0" destOrd="0" presId="urn:microsoft.com/office/officeart/2005/8/layout/orgChart1"/>
    <dgm:cxn modelId="{A3C92127-2409-486F-8009-B72E4B7C26A5}" type="presParOf" srcId="{8E3FC325-1747-45BA-94CA-EDF4DA312E2B}" destId="{9EDFCA21-FDBF-479A-BFC9-E56991887CCB}" srcOrd="0" destOrd="0" presId="urn:microsoft.com/office/officeart/2005/8/layout/orgChart1"/>
    <dgm:cxn modelId="{FBA76E8E-94A5-4821-B1B3-7CC69D0BF091}" type="presParOf" srcId="{8E3FC325-1747-45BA-94CA-EDF4DA312E2B}" destId="{270BC599-785A-4EC9-AC4A-0F2A9A1B3A77}" srcOrd="1" destOrd="0" presId="urn:microsoft.com/office/officeart/2005/8/layout/orgChart1"/>
    <dgm:cxn modelId="{1E2A9C0E-1E8B-4E8E-8B56-EEAAC87F723B}" type="presParOf" srcId="{DEBBAF71-48EF-45AE-B465-DDC9EC8B786B}" destId="{9072C091-2EFB-455F-8606-B30AD7E7C82F}" srcOrd="1" destOrd="0" presId="urn:microsoft.com/office/officeart/2005/8/layout/orgChart1"/>
    <dgm:cxn modelId="{3461AFEC-F81F-45AB-A14B-28799263909F}" type="presParOf" srcId="{9072C091-2EFB-455F-8606-B30AD7E7C82F}" destId="{F067C758-2E85-4E1E-B920-5A78C87E3765}" srcOrd="0" destOrd="0" presId="urn:microsoft.com/office/officeart/2005/8/layout/orgChart1"/>
    <dgm:cxn modelId="{E643099E-6E64-4600-B524-C68993CBCA5C}" type="presParOf" srcId="{9072C091-2EFB-455F-8606-B30AD7E7C82F}" destId="{710A655C-6035-47B8-A2B7-9B588C153E39}" srcOrd="1" destOrd="0" presId="urn:microsoft.com/office/officeart/2005/8/layout/orgChart1"/>
    <dgm:cxn modelId="{7337E5C3-C740-4D68-A52B-D642CEC0C9F5}" type="presParOf" srcId="{710A655C-6035-47B8-A2B7-9B588C153E39}" destId="{4752E3BF-91A3-455F-ABD2-2ED9E1C433E5}" srcOrd="0" destOrd="0" presId="urn:microsoft.com/office/officeart/2005/8/layout/orgChart1"/>
    <dgm:cxn modelId="{52EB5662-0E65-4794-ABE5-5AE32643A98D}" type="presParOf" srcId="{4752E3BF-91A3-455F-ABD2-2ED9E1C433E5}" destId="{76B477AA-0806-4372-BC81-67A7148E9CD5}" srcOrd="0" destOrd="0" presId="urn:microsoft.com/office/officeart/2005/8/layout/orgChart1"/>
    <dgm:cxn modelId="{9AB1CF41-067B-47D7-956B-AFDA518535B6}" type="presParOf" srcId="{4752E3BF-91A3-455F-ABD2-2ED9E1C433E5}" destId="{71FAD625-ECA2-43F8-9BFE-F907009122B9}" srcOrd="1" destOrd="0" presId="urn:microsoft.com/office/officeart/2005/8/layout/orgChart1"/>
    <dgm:cxn modelId="{9B9491C7-C0A6-4AB6-95CE-B611E2838A64}" type="presParOf" srcId="{710A655C-6035-47B8-A2B7-9B588C153E39}" destId="{EDB6B659-10C6-444B-9FA1-3E98C5F6AE0B}" srcOrd="1" destOrd="0" presId="urn:microsoft.com/office/officeart/2005/8/layout/orgChart1"/>
    <dgm:cxn modelId="{B807DE2E-40CB-4F75-A47B-69D679E9E36C}" type="presParOf" srcId="{710A655C-6035-47B8-A2B7-9B588C153E39}" destId="{DC855AB6-F30E-4236-AA55-5DC41291BA17}" srcOrd="2" destOrd="0" presId="urn:microsoft.com/office/officeart/2005/8/layout/orgChart1"/>
    <dgm:cxn modelId="{1D18A155-44EE-47AC-ABA2-A716DA4D1BEE}" type="presParOf" srcId="{9072C091-2EFB-455F-8606-B30AD7E7C82F}" destId="{9824C1B7-4380-4099-99EC-1795D88FBC4E}" srcOrd="2" destOrd="0" presId="urn:microsoft.com/office/officeart/2005/8/layout/orgChart1"/>
    <dgm:cxn modelId="{FEB78225-E641-4EEE-9628-55ACCC00A555}" type="presParOf" srcId="{9072C091-2EFB-455F-8606-B30AD7E7C82F}" destId="{4B11A89B-0D85-4CF2-90C9-D4EF536EDC60}" srcOrd="3" destOrd="0" presId="urn:microsoft.com/office/officeart/2005/8/layout/orgChart1"/>
    <dgm:cxn modelId="{6040A6DB-22CF-48EE-8AFA-99178A68AC92}" type="presParOf" srcId="{4B11A89B-0D85-4CF2-90C9-D4EF536EDC60}" destId="{360924F2-C097-41C4-BA98-EDA5168EBFDF}" srcOrd="0" destOrd="0" presId="urn:microsoft.com/office/officeart/2005/8/layout/orgChart1"/>
    <dgm:cxn modelId="{11716C2F-99F0-44E0-8060-DA4B094C317B}" type="presParOf" srcId="{360924F2-C097-41C4-BA98-EDA5168EBFDF}" destId="{647B5C44-1842-4548-9C0A-14492DFBD584}" srcOrd="0" destOrd="0" presId="urn:microsoft.com/office/officeart/2005/8/layout/orgChart1"/>
    <dgm:cxn modelId="{CAA08B27-9061-4B41-95AF-EADEDD7045C3}" type="presParOf" srcId="{360924F2-C097-41C4-BA98-EDA5168EBFDF}" destId="{DB8C0D32-CC50-4778-AEFD-B9F9F10A45B6}" srcOrd="1" destOrd="0" presId="urn:microsoft.com/office/officeart/2005/8/layout/orgChart1"/>
    <dgm:cxn modelId="{2B98F1A8-81B5-4140-822A-6F31CAA3452B}" type="presParOf" srcId="{4B11A89B-0D85-4CF2-90C9-D4EF536EDC60}" destId="{AFA50B75-32BA-4179-BFC4-0C0D95BA1730}" srcOrd="1" destOrd="0" presId="urn:microsoft.com/office/officeart/2005/8/layout/orgChart1"/>
    <dgm:cxn modelId="{1454E94A-5476-4C10-AC46-FEFF4208B9B9}" type="presParOf" srcId="{4B11A89B-0D85-4CF2-90C9-D4EF536EDC60}" destId="{57DD1764-C5D9-4724-8AFB-AC23C5E0A4DC}" srcOrd="2" destOrd="0" presId="urn:microsoft.com/office/officeart/2005/8/layout/orgChart1"/>
    <dgm:cxn modelId="{4CE6DACA-BE1E-4DA4-BFE5-86787EBBB969}" type="presParOf" srcId="{9072C091-2EFB-455F-8606-B30AD7E7C82F}" destId="{4A8BA567-1359-4807-9735-823199F275A9}" srcOrd="4" destOrd="0" presId="urn:microsoft.com/office/officeart/2005/8/layout/orgChart1"/>
    <dgm:cxn modelId="{F8DA19EA-B686-4776-96EF-1DFC0F7D4249}" type="presParOf" srcId="{9072C091-2EFB-455F-8606-B30AD7E7C82F}" destId="{A6D2129C-B163-475D-9BE8-C35E30C7AEBA}" srcOrd="5" destOrd="0" presId="urn:microsoft.com/office/officeart/2005/8/layout/orgChart1"/>
    <dgm:cxn modelId="{D6568B0C-DD05-43BF-BA7A-2B7DB64F1546}" type="presParOf" srcId="{A6D2129C-B163-475D-9BE8-C35E30C7AEBA}" destId="{AAF92804-15EA-476D-9C56-F1535926976B}" srcOrd="0" destOrd="0" presId="urn:microsoft.com/office/officeart/2005/8/layout/orgChart1"/>
    <dgm:cxn modelId="{299E7A26-841A-45CF-830C-CFDF28078EC0}" type="presParOf" srcId="{AAF92804-15EA-476D-9C56-F1535926976B}" destId="{3D4158DA-E642-458A-9678-8D88F4BBDF96}" srcOrd="0" destOrd="0" presId="urn:microsoft.com/office/officeart/2005/8/layout/orgChart1"/>
    <dgm:cxn modelId="{8574DC95-1772-45F1-B6B7-162B9416394A}" type="presParOf" srcId="{AAF92804-15EA-476D-9C56-F1535926976B}" destId="{72544326-8B04-4089-A49F-6A328EABE03C}" srcOrd="1" destOrd="0" presId="urn:microsoft.com/office/officeart/2005/8/layout/orgChart1"/>
    <dgm:cxn modelId="{49421B98-A60F-49CC-98A5-24CB5065E374}" type="presParOf" srcId="{A6D2129C-B163-475D-9BE8-C35E30C7AEBA}" destId="{CF073EC9-CED4-4670-BA5B-29A1EAAE5D9C}" srcOrd="1" destOrd="0" presId="urn:microsoft.com/office/officeart/2005/8/layout/orgChart1"/>
    <dgm:cxn modelId="{81743626-4F15-48F8-8C29-8F84F05227FF}" type="presParOf" srcId="{A6D2129C-B163-475D-9BE8-C35E30C7AEBA}" destId="{53D061E6-B444-48BC-85EA-FC3682F4E68C}" srcOrd="2" destOrd="0" presId="urn:microsoft.com/office/officeart/2005/8/layout/orgChart1"/>
    <dgm:cxn modelId="{5BD6FB79-5D47-4D29-B24E-7413CAE6FA85}" type="presParOf" srcId="{DEBBAF71-48EF-45AE-B465-DDC9EC8B786B}" destId="{7BF69CDC-8A7C-4A4D-87F9-AB15E81753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4AAA49-7A60-4703-80BA-92A9E855172E}" type="doc">
      <dgm:prSet loTypeId="urn:microsoft.com/office/officeart/2005/8/layout/orgChart1" loCatId="hierarchy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07D70FBD-C616-432A-81ED-F21564D5E3A7}">
      <dgm:prSet phldrT="[Texto]"/>
      <dgm:spPr/>
      <dgm:t>
        <a:bodyPr/>
        <a:lstStyle/>
        <a:p>
          <a:r>
            <a:rPr lang="pt-BR" dirty="0"/>
            <a:t>Volume produzido de água</a:t>
          </a:r>
        </a:p>
      </dgm:t>
    </dgm:pt>
    <dgm:pt modelId="{04CBAF29-3CF5-47D1-BD2E-8045CD820492}" type="parTrans" cxnId="{F03D5041-00BF-48D8-9E23-D8D81970BD87}">
      <dgm:prSet/>
      <dgm:spPr/>
      <dgm:t>
        <a:bodyPr/>
        <a:lstStyle/>
        <a:p>
          <a:endParaRPr lang="pt-BR"/>
        </a:p>
      </dgm:t>
    </dgm:pt>
    <dgm:pt modelId="{10786BDA-DE94-43D1-957F-77D80B1DBBA0}" type="sibTrans" cxnId="{F03D5041-00BF-48D8-9E23-D8D81970BD87}">
      <dgm:prSet/>
      <dgm:spPr/>
      <dgm:t>
        <a:bodyPr/>
        <a:lstStyle/>
        <a:p>
          <a:endParaRPr lang="pt-BR"/>
        </a:p>
      </dgm:t>
    </dgm:pt>
    <dgm:pt modelId="{6C80B77E-9FA9-4554-8975-941412B866FF}">
      <dgm:prSet phldrT="[Texto]"/>
      <dgm:spPr/>
      <dgm:t>
        <a:bodyPr/>
        <a:lstStyle/>
        <a:p>
          <a:pPr algn="ctr"/>
          <a:r>
            <a:rPr lang="pt-BR" dirty="0"/>
            <a:t>Demanda de água total</a:t>
          </a:r>
        </a:p>
      </dgm:t>
    </dgm:pt>
    <dgm:pt modelId="{83E19705-95A0-461E-B00C-F165317AB88E}" type="parTrans" cxnId="{FDC7C3EC-E0EC-457B-90FA-E4230175CFB9}">
      <dgm:prSet/>
      <dgm:spPr/>
      <dgm:t>
        <a:bodyPr/>
        <a:lstStyle/>
        <a:p>
          <a:endParaRPr lang="pt-BR"/>
        </a:p>
      </dgm:t>
    </dgm:pt>
    <dgm:pt modelId="{4CDB13EA-80B0-4FE6-9BE4-3C1B501C53CB}" type="sibTrans" cxnId="{FDC7C3EC-E0EC-457B-90FA-E4230175CFB9}">
      <dgm:prSet/>
      <dgm:spPr/>
      <dgm:t>
        <a:bodyPr/>
        <a:lstStyle/>
        <a:p>
          <a:endParaRPr lang="pt-BR"/>
        </a:p>
      </dgm:t>
    </dgm:pt>
    <dgm:pt modelId="{1BA79AC3-5F63-4040-A20F-FB80F5CC766E}">
      <dgm:prSet phldrT="[Texto]"/>
      <dgm:spPr>
        <a:solidFill>
          <a:schemeClr val="bg1"/>
        </a:solidFill>
      </dgm:spPr>
      <dgm:t>
        <a:bodyPr/>
        <a:lstStyle/>
        <a:p>
          <a:r>
            <a:rPr lang="pt-BR" dirty="0">
              <a:solidFill>
                <a:schemeClr val="tx2"/>
              </a:solidFill>
            </a:rPr>
            <a:t>Perdas Regulatórias</a:t>
          </a:r>
        </a:p>
      </dgm:t>
    </dgm:pt>
    <dgm:pt modelId="{DDB6577F-3D1A-45DE-8899-8FA116473F7A}" type="parTrans" cxnId="{AD42B2B5-739F-4CD3-B8D4-28069B9F739B}">
      <dgm:prSet/>
      <dgm:spPr/>
      <dgm:t>
        <a:bodyPr/>
        <a:lstStyle/>
        <a:p>
          <a:endParaRPr lang="pt-BR"/>
        </a:p>
      </dgm:t>
    </dgm:pt>
    <dgm:pt modelId="{ACC33FCC-BC32-4C2C-9A96-290E46420F87}" type="sibTrans" cxnId="{AD42B2B5-739F-4CD3-B8D4-28069B9F739B}">
      <dgm:prSet/>
      <dgm:spPr/>
      <dgm:t>
        <a:bodyPr/>
        <a:lstStyle/>
        <a:p>
          <a:endParaRPr lang="pt-BR"/>
        </a:p>
      </dgm:t>
    </dgm:pt>
    <dgm:pt modelId="{35A0CED0-ECF3-4425-A9F4-C61FBE0223D4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t-BR">
              <a:solidFill>
                <a:schemeClr val="bg1"/>
              </a:solidFill>
            </a:rPr>
            <a:t>Usos especiais</a:t>
          </a:r>
        </a:p>
      </dgm:t>
    </dgm:pt>
    <dgm:pt modelId="{81AA9614-1727-4EB0-961D-C6BF810D5339}" type="parTrans" cxnId="{0ED8F5ED-7D2F-4218-99A3-7CFA28E1726A}">
      <dgm:prSet/>
      <dgm:spPr/>
      <dgm:t>
        <a:bodyPr/>
        <a:lstStyle/>
        <a:p>
          <a:endParaRPr lang="pt-BR"/>
        </a:p>
      </dgm:t>
    </dgm:pt>
    <dgm:pt modelId="{30EBA67C-ED86-4789-B7A5-A374399562E0}" type="sibTrans" cxnId="{0ED8F5ED-7D2F-4218-99A3-7CFA28E1726A}">
      <dgm:prSet/>
      <dgm:spPr/>
      <dgm:t>
        <a:bodyPr/>
        <a:lstStyle/>
        <a:p>
          <a:endParaRPr lang="pt-BR"/>
        </a:p>
      </dgm:t>
    </dgm:pt>
    <dgm:pt modelId="{1ABB90A1-4FEB-49C9-91EA-B41CAD12FE63}" type="pres">
      <dgm:prSet presAssocID="{564AAA49-7A60-4703-80BA-92A9E85517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DEBBAF71-48EF-45AE-B465-DDC9EC8B786B}" type="pres">
      <dgm:prSet presAssocID="{07D70FBD-C616-432A-81ED-F21564D5E3A7}" presName="hierRoot1" presStyleCnt="0">
        <dgm:presLayoutVars>
          <dgm:hierBranch val="init"/>
        </dgm:presLayoutVars>
      </dgm:prSet>
      <dgm:spPr/>
    </dgm:pt>
    <dgm:pt modelId="{8E3FC325-1747-45BA-94CA-EDF4DA312E2B}" type="pres">
      <dgm:prSet presAssocID="{07D70FBD-C616-432A-81ED-F21564D5E3A7}" presName="rootComposite1" presStyleCnt="0"/>
      <dgm:spPr/>
    </dgm:pt>
    <dgm:pt modelId="{9EDFCA21-FDBF-479A-BFC9-E56991887CCB}" type="pres">
      <dgm:prSet presAssocID="{07D70FBD-C616-432A-81ED-F21564D5E3A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70BC599-785A-4EC9-AC4A-0F2A9A1B3A77}" type="pres">
      <dgm:prSet presAssocID="{07D70FBD-C616-432A-81ED-F21564D5E3A7}" presName="rootConnector1" presStyleLbl="node1" presStyleIdx="0" presStyleCnt="0"/>
      <dgm:spPr/>
      <dgm:t>
        <a:bodyPr/>
        <a:lstStyle/>
        <a:p>
          <a:endParaRPr lang="pt-BR"/>
        </a:p>
      </dgm:t>
    </dgm:pt>
    <dgm:pt modelId="{9072C091-2EFB-455F-8606-B30AD7E7C82F}" type="pres">
      <dgm:prSet presAssocID="{07D70FBD-C616-432A-81ED-F21564D5E3A7}" presName="hierChild2" presStyleCnt="0"/>
      <dgm:spPr/>
    </dgm:pt>
    <dgm:pt modelId="{F067C758-2E85-4E1E-B920-5A78C87E3765}" type="pres">
      <dgm:prSet presAssocID="{83E19705-95A0-461E-B00C-F165317AB88E}" presName="Name37" presStyleLbl="parChTrans1D2" presStyleIdx="0" presStyleCnt="3"/>
      <dgm:spPr/>
      <dgm:t>
        <a:bodyPr/>
        <a:lstStyle/>
        <a:p>
          <a:endParaRPr lang="pt-BR"/>
        </a:p>
      </dgm:t>
    </dgm:pt>
    <dgm:pt modelId="{710A655C-6035-47B8-A2B7-9B588C153E39}" type="pres">
      <dgm:prSet presAssocID="{6C80B77E-9FA9-4554-8975-941412B866FF}" presName="hierRoot2" presStyleCnt="0">
        <dgm:presLayoutVars>
          <dgm:hierBranch val="init"/>
        </dgm:presLayoutVars>
      </dgm:prSet>
      <dgm:spPr/>
    </dgm:pt>
    <dgm:pt modelId="{4752E3BF-91A3-455F-ABD2-2ED9E1C433E5}" type="pres">
      <dgm:prSet presAssocID="{6C80B77E-9FA9-4554-8975-941412B866FF}" presName="rootComposite" presStyleCnt="0"/>
      <dgm:spPr/>
    </dgm:pt>
    <dgm:pt modelId="{76B477AA-0806-4372-BC81-67A7148E9CD5}" type="pres">
      <dgm:prSet presAssocID="{6C80B77E-9FA9-4554-8975-941412B866F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1FAD625-ECA2-43F8-9BFE-F907009122B9}" type="pres">
      <dgm:prSet presAssocID="{6C80B77E-9FA9-4554-8975-941412B866FF}" presName="rootConnector" presStyleLbl="node2" presStyleIdx="0" presStyleCnt="3"/>
      <dgm:spPr/>
      <dgm:t>
        <a:bodyPr/>
        <a:lstStyle/>
        <a:p>
          <a:endParaRPr lang="pt-BR"/>
        </a:p>
      </dgm:t>
    </dgm:pt>
    <dgm:pt modelId="{EDB6B659-10C6-444B-9FA1-3E98C5F6AE0B}" type="pres">
      <dgm:prSet presAssocID="{6C80B77E-9FA9-4554-8975-941412B866FF}" presName="hierChild4" presStyleCnt="0"/>
      <dgm:spPr/>
    </dgm:pt>
    <dgm:pt modelId="{DC855AB6-F30E-4236-AA55-5DC41291BA17}" type="pres">
      <dgm:prSet presAssocID="{6C80B77E-9FA9-4554-8975-941412B866FF}" presName="hierChild5" presStyleCnt="0"/>
      <dgm:spPr/>
    </dgm:pt>
    <dgm:pt modelId="{9824C1B7-4380-4099-99EC-1795D88FBC4E}" type="pres">
      <dgm:prSet presAssocID="{DDB6577F-3D1A-45DE-8899-8FA116473F7A}" presName="Name37" presStyleLbl="parChTrans1D2" presStyleIdx="1" presStyleCnt="3"/>
      <dgm:spPr/>
      <dgm:t>
        <a:bodyPr/>
        <a:lstStyle/>
        <a:p>
          <a:endParaRPr lang="pt-BR"/>
        </a:p>
      </dgm:t>
    </dgm:pt>
    <dgm:pt modelId="{4B11A89B-0D85-4CF2-90C9-D4EF536EDC60}" type="pres">
      <dgm:prSet presAssocID="{1BA79AC3-5F63-4040-A20F-FB80F5CC766E}" presName="hierRoot2" presStyleCnt="0">
        <dgm:presLayoutVars>
          <dgm:hierBranch val="init"/>
        </dgm:presLayoutVars>
      </dgm:prSet>
      <dgm:spPr/>
    </dgm:pt>
    <dgm:pt modelId="{360924F2-C097-41C4-BA98-EDA5168EBFDF}" type="pres">
      <dgm:prSet presAssocID="{1BA79AC3-5F63-4040-A20F-FB80F5CC766E}" presName="rootComposite" presStyleCnt="0"/>
      <dgm:spPr/>
    </dgm:pt>
    <dgm:pt modelId="{647B5C44-1842-4548-9C0A-14492DFBD584}" type="pres">
      <dgm:prSet presAssocID="{1BA79AC3-5F63-4040-A20F-FB80F5CC766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B8C0D32-CC50-4778-AEFD-B9F9F10A45B6}" type="pres">
      <dgm:prSet presAssocID="{1BA79AC3-5F63-4040-A20F-FB80F5CC766E}" presName="rootConnector" presStyleLbl="node2" presStyleIdx="1" presStyleCnt="3"/>
      <dgm:spPr/>
      <dgm:t>
        <a:bodyPr/>
        <a:lstStyle/>
        <a:p>
          <a:endParaRPr lang="pt-BR"/>
        </a:p>
      </dgm:t>
    </dgm:pt>
    <dgm:pt modelId="{AFA50B75-32BA-4179-BFC4-0C0D95BA1730}" type="pres">
      <dgm:prSet presAssocID="{1BA79AC3-5F63-4040-A20F-FB80F5CC766E}" presName="hierChild4" presStyleCnt="0"/>
      <dgm:spPr/>
    </dgm:pt>
    <dgm:pt modelId="{57DD1764-C5D9-4724-8AFB-AC23C5E0A4DC}" type="pres">
      <dgm:prSet presAssocID="{1BA79AC3-5F63-4040-A20F-FB80F5CC766E}" presName="hierChild5" presStyleCnt="0"/>
      <dgm:spPr/>
    </dgm:pt>
    <dgm:pt modelId="{4A8BA567-1359-4807-9735-823199F275A9}" type="pres">
      <dgm:prSet presAssocID="{81AA9614-1727-4EB0-961D-C6BF810D5339}" presName="Name37" presStyleLbl="parChTrans1D2" presStyleIdx="2" presStyleCnt="3"/>
      <dgm:spPr/>
      <dgm:t>
        <a:bodyPr/>
        <a:lstStyle/>
        <a:p>
          <a:endParaRPr lang="pt-BR"/>
        </a:p>
      </dgm:t>
    </dgm:pt>
    <dgm:pt modelId="{A6D2129C-B163-475D-9BE8-C35E30C7AEBA}" type="pres">
      <dgm:prSet presAssocID="{35A0CED0-ECF3-4425-A9F4-C61FBE0223D4}" presName="hierRoot2" presStyleCnt="0">
        <dgm:presLayoutVars>
          <dgm:hierBranch val="init"/>
        </dgm:presLayoutVars>
      </dgm:prSet>
      <dgm:spPr/>
    </dgm:pt>
    <dgm:pt modelId="{AAF92804-15EA-476D-9C56-F1535926976B}" type="pres">
      <dgm:prSet presAssocID="{35A0CED0-ECF3-4425-A9F4-C61FBE0223D4}" presName="rootComposite" presStyleCnt="0"/>
      <dgm:spPr/>
    </dgm:pt>
    <dgm:pt modelId="{3D4158DA-E642-458A-9678-8D88F4BBDF96}" type="pres">
      <dgm:prSet presAssocID="{35A0CED0-ECF3-4425-A9F4-C61FBE0223D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2544326-8B04-4089-A49F-6A328EABE03C}" type="pres">
      <dgm:prSet presAssocID="{35A0CED0-ECF3-4425-A9F4-C61FBE0223D4}" presName="rootConnector" presStyleLbl="node2" presStyleIdx="2" presStyleCnt="3"/>
      <dgm:spPr/>
      <dgm:t>
        <a:bodyPr/>
        <a:lstStyle/>
        <a:p>
          <a:endParaRPr lang="pt-BR"/>
        </a:p>
      </dgm:t>
    </dgm:pt>
    <dgm:pt modelId="{CF073EC9-CED4-4670-BA5B-29A1EAAE5D9C}" type="pres">
      <dgm:prSet presAssocID="{35A0CED0-ECF3-4425-A9F4-C61FBE0223D4}" presName="hierChild4" presStyleCnt="0"/>
      <dgm:spPr/>
    </dgm:pt>
    <dgm:pt modelId="{53D061E6-B444-48BC-85EA-FC3682F4E68C}" type="pres">
      <dgm:prSet presAssocID="{35A0CED0-ECF3-4425-A9F4-C61FBE0223D4}" presName="hierChild5" presStyleCnt="0"/>
      <dgm:spPr/>
    </dgm:pt>
    <dgm:pt modelId="{7BF69CDC-8A7C-4A4D-87F9-AB15E817536B}" type="pres">
      <dgm:prSet presAssocID="{07D70FBD-C616-432A-81ED-F21564D5E3A7}" presName="hierChild3" presStyleCnt="0"/>
      <dgm:spPr/>
    </dgm:pt>
  </dgm:ptLst>
  <dgm:cxnLst>
    <dgm:cxn modelId="{F03D5041-00BF-48D8-9E23-D8D81970BD87}" srcId="{564AAA49-7A60-4703-80BA-92A9E855172E}" destId="{07D70FBD-C616-432A-81ED-F21564D5E3A7}" srcOrd="0" destOrd="0" parTransId="{04CBAF29-3CF5-47D1-BD2E-8045CD820492}" sibTransId="{10786BDA-DE94-43D1-957F-77D80B1DBBA0}"/>
    <dgm:cxn modelId="{41872396-246F-4E40-BB37-6160C1535721}" type="presOf" srcId="{07D70FBD-C616-432A-81ED-F21564D5E3A7}" destId="{9EDFCA21-FDBF-479A-BFC9-E56991887CCB}" srcOrd="0" destOrd="0" presId="urn:microsoft.com/office/officeart/2005/8/layout/orgChart1"/>
    <dgm:cxn modelId="{39E6447B-0EC1-4E9A-B886-1974A624FA6A}" type="presOf" srcId="{81AA9614-1727-4EB0-961D-C6BF810D5339}" destId="{4A8BA567-1359-4807-9735-823199F275A9}" srcOrd="0" destOrd="0" presId="urn:microsoft.com/office/officeart/2005/8/layout/orgChart1"/>
    <dgm:cxn modelId="{0ED8F5ED-7D2F-4218-99A3-7CFA28E1726A}" srcId="{07D70FBD-C616-432A-81ED-F21564D5E3A7}" destId="{35A0CED0-ECF3-4425-A9F4-C61FBE0223D4}" srcOrd="2" destOrd="0" parTransId="{81AA9614-1727-4EB0-961D-C6BF810D5339}" sibTransId="{30EBA67C-ED86-4789-B7A5-A374399562E0}"/>
    <dgm:cxn modelId="{C2C886A1-FC0B-4ED2-B916-2458AC50818A}" type="presOf" srcId="{1BA79AC3-5F63-4040-A20F-FB80F5CC766E}" destId="{DB8C0D32-CC50-4778-AEFD-B9F9F10A45B6}" srcOrd="1" destOrd="0" presId="urn:microsoft.com/office/officeart/2005/8/layout/orgChart1"/>
    <dgm:cxn modelId="{AD42B2B5-739F-4CD3-B8D4-28069B9F739B}" srcId="{07D70FBD-C616-432A-81ED-F21564D5E3A7}" destId="{1BA79AC3-5F63-4040-A20F-FB80F5CC766E}" srcOrd="1" destOrd="0" parTransId="{DDB6577F-3D1A-45DE-8899-8FA116473F7A}" sibTransId="{ACC33FCC-BC32-4C2C-9A96-290E46420F87}"/>
    <dgm:cxn modelId="{FDC7C3EC-E0EC-457B-90FA-E4230175CFB9}" srcId="{07D70FBD-C616-432A-81ED-F21564D5E3A7}" destId="{6C80B77E-9FA9-4554-8975-941412B866FF}" srcOrd="0" destOrd="0" parTransId="{83E19705-95A0-461E-B00C-F165317AB88E}" sibTransId="{4CDB13EA-80B0-4FE6-9BE4-3C1B501C53CB}"/>
    <dgm:cxn modelId="{C0737EB9-70F4-40D6-A6B6-4FE07B71954B}" type="presOf" srcId="{35A0CED0-ECF3-4425-A9F4-C61FBE0223D4}" destId="{72544326-8B04-4089-A49F-6A328EABE03C}" srcOrd="1" destOrd="0" presId="urn:microsoft.com/office/officeart/2005/8/layout/orgChart1"/>
    <dgm:cxn modelId="{FA0DE8F0-7424-46A2-867D-521E03EB5F8A}" type="presOf" srcId="{35A0CED0-ECF3-4425-A9F4-C61FBE0223D4}" destId="{3D4158DA-E642-458A-9678-8D88F4BBDF96}" srcOrd="0" destOrd="0" presId="urn:microsoft.com/office/officeart/2005/8/layout/orgChart1"/>
    <dgm:cxn modelId="{7939FD0E-79C7-4A6A-B1DF-22CD32D6FC4E}" type="presOf" srcId="{6C80B77E-9FA9-4554-8975-941412B866FF}" destId="{76B477AA-0806-4372-BC81-67A7148E9CD5}" srcOrd="0" destOrd="0" presId="urn:microsoft.com/office/officeart/2005/8/layout/orgChart1"/>
    <dgm:cxn modelId="{A13F5092-05A5-45EC-8DAD-30D01F6343F3}" type="presOf" srcId="{07D70FBD-C616-432A-81ED-F21564D5E3A7}" destId="{270BC599-785A-4EC9-AC4A-0F2A9A1B3A77}" srcOrd="1" destOrd="0" presId="urn:microsoft.com/office/officeart/2005/8/layout/orgChart1"/>
    <dgm:cxn modelId="{8182D9F3-568A-42B2-B5C4-10B6D7BCB446}" type="presOf" srcId="{6C80B77E-9FA9-4554-8975-941412B866FF}" destId="{71FAD625-ECA2-43F8-9BFE-F907009122B9}" srcOrd="1" destOrd="0" presId="urn:microsoft.com/office/officeart/2005/8/layout/orgChart1"/>
    <dgm:cxn modelId="{549DB802-49B5-4A61-A998-535CE68D8043}" type="presOf" srcId="{1BA79AC3-5F63-4040-A20F-FB80F5CC766E}" destId="{647B5C44-1842-4548-9C0A-14492DFBD584}" srcOrd="0" destOrd="0" presId="urn:microsoft.com/office/officeart/2005/8/layout/orgChart1"/>
    <dgm:cxn modelId="{E34BF91B-472B-4A9F-A865-EB7D468281DB}" type="presOf" srcId="{DDB6577F-3D1A-45DE-8899-8FA116473F7A}" destId="{9824C1B7-4380-4099-99EC-1795D88FBC4E}" srcOrd="0" destOrd="0" presId="urn:microsoft.com/office/officeart/2005/8/layout/orgChart1"/>
    <dgm:cxn modelId="{A676AB76-94F9-4461-89B5-E0A8504D0D9A}" type="presOf" srcId="{83E19705-95A0-461E-B00C-F165317AB88E}" destId="{F067C758-2E85-4E1E-B920-5A78C87E3765}" srcOrd="0" destOrd="0" presId="urn:microsoft.com/office/officeart/2005/8/layout/orgChart1"/>
    <dgm:cxn modelId="{796C0402-F371-4FE0-9E28-AA009C270742}" type="presOf" srcId="{564AAA49-7A60-4703-80BA-92A9E855172E}" destId="{1ABB90A1-4FEB-49C9-91EA-B41CAD12FE63}" srcOrd="0" destOrd="0" presId="urn:microsoft.com/office/officeart/2005/8/layout/orgChart1"/>
    <dgm:cxn modelId="{55AB6B3B-9B83-4405-A2D4-ED894DCFBCB0}" type="presParOf" srcId="{1ABB90A1-4FEB-49C9-91EA-B41CAD12FE63}" destId="{DEBBAF71-48EF-45AE-B465-DDC9EC8B786B}" srcOrd="0" destOrd="0" presId="urn:microsoft.com/office/officeart/2005/8/layout/orgChart1"/>
    <dgm:cxn modelId="{89C6171F-90BD-494C-BC09-90D726BCE438}" type="presParOf" srcId="{DEBBAF71-48EF-45AE-B465-DDC9EC8B786B}" destId="{8E3FC325-1747-45BA-94CA-EDF4DA312E2B}" srcOrd="0" destOrd="0" presId="urn:microsoft.com/office/officeart/2005/8/layout/orgChart1"/>
    <dgm:cxn modelId="{A3C92127-2409-486F-8009-B72E4B7C26A5}" type="presParOf" srcId="{8E3FC325-1747-45BA-94CA-EDF4DA312E2B}" destId="{9EDFCA21-FDBF-479A-BFC9-E56991887CCB}" srcOrd="0" destOrd="0" presId="urn:microsoft.com/office/officeart/2005/8/layout/orgChart1"/>
    <dgm:cxn modelId="{FBA76E8E-94A5-4821-B1B3-7CC69D0BF091}" type="presParOf" srcId="{8E3FC325-1747-45BA-94CA-EDF4DA312E2B}" destId="{270BC599-785A-4EC9-AC4A-0F2A9A1B3A77}" srcOrd="1" destOrd="0" presId="urn:microsoft.com/office/officeart/2005/8/layout/orgChart1"/>
    <dgm:cxn modelId="{1E2A9C0E-1E8B-4E8E-8B56-EEAAC87F723B}" type="presParOf" srcId="{DEBBAF71-48EF-45AE-B465-DDC9EC8B786B}" destId="{9072C091-2EFB-455F-8606-B30AD7E7C82F}" srcOrd="1" destOrd="0" presId="urn:microsoft.com/office/officeart/2005/8/layout/orgChart1"/>
    <dgm:cxn modelId="{3461AFEC-F81F-45AB-A14B-28799263909F}" type="presParOf" srcId="{9072C091-2EFB-455F-8606-B30AD7E7C82F}" destId="{F067C758-2E85-4E1E-B920-5A78C87E3765}" srcOrd="0" destOrd="0" presId="urn:microsoft.com/office/officeart/2005/8/layout/orgChart1"/>
    <dgm:cxn modelId="{E643099E-6E64-4600-B524-C68993CBCA5C}" type="presParOf" srcId="{9072C091-2EFB-455F-8606-B30AD7E7C82F}" destId="{710A655C-6035-47B8-A2B7-9B588C153E39}" srcOrd="1" destOrd="0" presId="urn:microsoft.com/office/officeart/2005/8/layout/orgChart1"/>
    <dgm:cxn modelId="{7337E5C3-C740-4D68-A52B-D642CEC0C9F5}" type="presParOf" srcId="{710A655C-6035-47B8-A2B7-9B588C153E39}" destId="{4752E3BF-91A3-455F-ABD2-2ED9E1C433E5}" srcOrd="0" destOrd="0" presId="urn:microsoft.com/office/officeart/2005/8/layout/orgChart1"/>
    <dgm:cxn modelId="{52EB5662-0E65-4794-ABE5-5AE32643A98D}" type="presParOf" srcId="{4752E3BF-91A3-455F-ABD2-2ED9E1C433E5}" destId="{76B477AA-0806-4372-BC81-67A7148E9CD5}" srcOrd="0" destOrd="0" presId="urn:microsoft.com/office/officeart/2005/8/layout/orgChart1"/>
    <dgm:cxn modelId="{9AB1CF41-067B-47D7-956B-AFDA518535B6}" type="presParOf" srcId="{4752E3BF-91A3-455F-ABD2-2ED9E1C433E5}" destId="{71FAD625-ECA2-43F8-9BFE-F907009122B9}" srcOrd="1" destOrd="0" presId="urn:microsoft.com/office/officeart/2005/8/layout/orgChart1"/>
    <dgm:cxn modelId="{9B9491C7-C0A6-4AB6-95CE-B611E2838A64}" type="presParOf" srcId="{710A655C-6035-47B8-A2B7-9B588C153E39}" destId="{EDB6B659-10C6-444B-9FA1-3E98C5F6AE0B}" srcOrd="1" destOrd="0" presId="urn:microsoft.com/office/officeart/2005/8/layout/orgChart1"/>
    <dgm:cxn modelId="{B807DE2E-40CB-4F75-A47B-69D679E9E36C}" type="presParOf" srcId="{710A655C-6035-47B8-A2B7-9B588C153E39}" destId="{DC855AB6-F30E-4236-AA55-5DC41291BA17}" srcOrd="2" destOrd="0" presId="urn:microsoft.com/office/officeart/2005/8/layout/orgChart1"/>
    <dgm:cxn modelId="{1D18A155-44EE-47AC-ABA2-A716DA4D1BEE}" type="presParOf" srcId="{9072C091-2EFB-455F-8606-B30AD7E7C82F}" destId="{9824C1B7-4380-4099-99EC-1795D88FBC4E}" srcOrd="2" destOrd="0" presId="urn:microsoft.com/office/officeart/2005/8/layout/orgChart1"/>
    <dgm:cxn modelId="{FEB78225-E641-4EEE-9628-55ACCC00A555}" type="presParOf" srcId="{9072C091-2EFB-455F-8606-B30AD7E7C82F}" destId="{4B11A89B-0D85-4CF2-90C9-D4EF536EDC60}" srcOrd="3" destOrd="0" presId="urn:microsoft.com/office/officeart/2005/8/layout/orgChart1"/>
    <dgm:cxn modelId="{6040A6DB-22CF-48EE-8AFA-99178A68AC92}" type="presParOf" srcId="{4B11A89B-0D85-4CF2-90C9-D4EF536EDC60}" destId="{360924F2-C097-41C4-BA98-EDA5168EBFDF}" srcOrd="0" destOrd="0" presId="urn:microsoft.com/office/officeart/2005/8/layout/orgChart1"/>
    <dgm:cxn modelId="{11716C2F-99F0-44E0-8060-DA4B094C317B}" type="presParOf" srcId="{360924F2-C097-41C4-BA98-EDA5168EBFDF}" destId="{647B5C44-1842-4548-9C0A-14492DFBD584}" srcOrd="0" destOrd="0" presId="urn:microsoft.com/office/officeart/2005/8/layout/orgChart1"/>
    <dgm:cxn modelId="{CAA08B27-9061-4B41-95AF-EADEDD7045C3}" type="presParOf" srcId="{360924F2-C097-41C4-BA98-EDA5168EBFDF}" destId="{DB8C0D32-CC50-4778-AEFD-B9F9F10A45B6}" srcOrd="1" destOrd="0" presId="urn:microsoft.com/office/officeart/2005/8/layout/orgChart1"/>
    <dgm:cxn modelId="{2B98F1A8-81B5-4140-822A-6F31CAA3452B}" type="presParOf" srcId="{4B11A89B-0D85-4CF2-90C9-D4EF536EDC60}" destId="{AFA50B75-32BA-4179-BFC4-0C0D95BA1730}" srcOrd="1" destOrd="0" presId="urn:microsoft.com/office/officeart/2005/8/layout/orgChart1"/>
    <dgm:cxn modelId="{1454E94A-5476-4C10-AC46-FEFF4208B9B9}" type="presParOf" srcId="{4B11A89B-0D85-4CF2-90C9-D4EF536EDC60}" destId="{57DD1764-C5D9-4724-8AFB-AC23C5E0A4DC}" srcOrd="2" destOrd="0" presId="urn:microsoft.com/office/officeart/2005/8/layout/orgChart1"/>
    <dgm:cxn modelId="{4CE6DACA-BE1E-4DA4-BFE5-86787EBBB969}" type="presParOf" srcId="{9072C091-2EFB-455F-8606-B30AD7E7C82F}" destId="{4A8BA567-1359-4807-9735-823199F275A9}" srcOrd="4" destOrd="0" presId="urn:microsoft.com/office/officeart/2005/8/layout/orgChart1"/>
    <dgm:cxn modelId="{F8DA19EA-B686-4776-96EF-1DFC0F7D4249}" type="presParOf" srcId="{9072C091-2EFB-455F-8606-B30AD7E7C82F}" destId="{A6D2129C-B163-475D-9BE8-C35E30C7AEBA}" srcOrd="5" destOrd="0" presId="urn:microsoft.com/office/officeart/2005/8/layout/orgChart1"/>
    <dgm:cxn modelId="{D6568B0C-DD05-43BF-BA7A-2B7DB64F1546}" type="presParOf" srcId="{A6D2129C-B163-475D-9BE8-C35E30C7AEBA}" destId="{AAF92804-15EA-476D-9C56-F1535926976B}" srcOrd="0" destOrd="0" presId="urn:microsoft.com/office/officeart/2005/8/layout/orgChart1"/>
    <dgm:cxn modelId="{299E7A26-841A-45CF-830C-CFDF28078EC0}" type="presParOf" srcId="{AAF92804-15EA-476D-9C56-F1535926976B}" destId="{3D4158DA-E642-458A-9678-8D88F4BBDF96}" srcOrd="0" destOrd="0" presId="urn:microsoft.com/office/officeart/2005/8/layout/orgChart1"/>
    <dgm:cxn modelId="{8574DC95-1772-45F1-B6B7-162B9416394A}" type="presParOf" srcId="{AAF92804-15EA-476D-9C56-F1535926976B}" destId="{72544326-8B04-4089-A49F-6A328EABE03C}" srcOrd="1" destOrd="0" presId="urn:microsoft.com/office/officeart/2005/8/layout/orgChart1"/>
    <dgm:cxn modelId="{49421B98-A60F-49CC-98A5-24CB5065E374}" type="presParOf" srcId="{A6D2129C-B163-475D-9BE8-C35E30C7AEBA}" destId="{CF073EC9-CED4-4670-BA5B-29A1EAAE5D9C}" srcOrd="1" destOrd="0" presId="urn:microsoft.com/office/officeart/2005/8/layout/orgChart1"/>
    <dgm:cxn modelId="{81743626-4F15-48F8-8C29-8F84F05227FF}" type="presParOf" srcId="{A6D2129C-B163-475D-9BE8-C35E30C7AEBA}" destId="{53D061E6-B444-48BC-85EA-FC3682F4E68C}" srcOrd="2" destOrd="0" presId="urn:microsoft.com/office/officeart/2005/8/layout/orgChart1"/>
    <dgm:cxn modelId="{5BD6FB79-5D47-4D29-B24E-7413CAE6FA85}" type="presParOf" srcId="{DEBBAF71-48EF-45AE-B465-DDC9EC8B786B}" destId="{7BF69CDC-8A7C-4A4D-87F9-AB15E81753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903D7F-6D15-4B55-94AF-BCE159CAF9CD}" type="doc">
      <dgm:prSet loTypeId="urn:microsoft.com/office/officeart/2005/8/layout/process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5A2B5F8B-007E-4E8D-9AFD-3AA2F17B15AE}">
      <dgm:prSet phldrT="[Texto]"/>
      <dgm:spPr/>
      <dgm:t>
        <a:bodyPr/>
        <a:lstStyle/>
        <a:p>
          <a:r>
            <a:rPr lang="pt-BR" dirty="0"/>
            <a:t>Ajustes por OPEX não reconhecidos</a:t>
          </a:r>
        </a:p>
      </dgm:t>
    </dgm:pt>
    <dgm:pt modelId="{EA3A4AC0-C3CD-4A5A-9399-C5157E523621}" type="parTrans" cxnId="{8DBAC62D-6B66-4CEB-903D-09F0D0874A0D}">
      <dgm:prSet/>
      <dgm:spPr/>
      <dgm:t>
        <a:bodyPr/>
        <a:lstStyle/>
        <a:p>
          <a:endParaRPr lang="pt-BR"/>
        </a:p>
      </dgm:t>
    </dgm:pt>
    <dgm:pt modelId="{1FBBE67F-537D-43B0-958F-47D33BA81B38}" type="sibTrans" cxnId="{8DBAC62D-6B66-4CEB-903D-09F0D0874A0D}">
      <dgm:prSet/>
      <dgm:spPr/>
      <dgm:t>
        <a:bodyPr/>
        <a:lstStyle/>
        <a:p>
          <a:endParaRPr lang="pt-BR"/>
        </a:p>
      </dgm:t>
    </dgm:pt>
    <dgm:pt modelId="{DCA939E2-EC1A-4D56-BB66-11658D06710C}">
      <dgm:prSet phldrT="[Texto]"/>
      <dgm:spPr/>
      <dgm:t>
        <a:bodyPr/>
        <a:lstStyle/>
        <a:p>
          <a:r>
            <a:rPr lang="pt-BR" dirty="0"/>
            <a:t>Por natureza de conta</a:t>
          </a:r>
        </a:p>
      </dgm:t>
    </dgm:pt>
    <dgm:pt modelId="{4087D313-33AE-46F2-A42E-B73D804A3C38}" type="parTrans" cxnId="{029C956B-21F7-43E2-BC32-0A0CD7D6B8D2}">
      <dgm:prSet/>
      <dgm:spPr/>
      <dgm:t>
        <a:bodyPr/>
        <a:lstStyle/>
        <a:p>
          <a:endParaRPr lang="pt-BR"/>
        </a:p>
      </dgm:t>
    </dgm:pt>
    <dgm:pt modelId="{7A8E4A39-9A22-4AD8-A82F-2B0AD35217CA}" type="sibTrans" cxnId="{029C956B-21F7-43E2-BC32-0A0CD7D6B8D2}">
      <dgm:prSet/>
      <dgm:spPr/>
      <dgm:t>
        <a:bodyPr/>
        <a:lstStyle/>
        <a:p>
          <a:endParaRPr lang="pt-BR"/>
        </a:p>
      </dgm:t>
    </dgm:pt>
    <dgm:pt modelId="{9F8531E0-EAAA-4C95-A64D-5660B5856910}">
      <dgm:prSet phldrT="[Texto]"/>
      <dgm:spPr/>
      <dgm:t>
        <a:bodyPr/>
        <a:lstStyle/>
        <a:p>
          <a:r>
            <a:rPr lang="pt-BR" dirty="0"/>
            <a:t>Exclusão de estimativas e projeções</a:t>
          </a:r>
        </a:p>
      </dgm:t>
    </dgm:pt>
    <dgm:pt modelId="{F9F05914-FC95-40C5-A0E9-34B5BAA08352}" type="parTrans" cxnId="{28F0A111-4F03-4C4D-A2A2-7AAD9CAA3DA5}">
      <dgm:prSet/>
      <dgm:spPr/>
      <dgm:t>
        <a:bodyPr/>
        <a:lstStyle/>
        <a:p>
          <a:endParaRPr lang="pt-BR"/>
        </a:p>
      </dgm:t>
    </dgm:pt>
    <dgm:pt modelId="{22571999-E5D4-458D-B945-CAC4256931A2}" type="sibTrans" cxnId="{28F0A111-4F03-4C4D-A2A2-7AAD9CAA3DA5}">
      <dgm:prSet/>
      <dgm:spPr/>
      <dgm:t>
        <a:bodyPr/>
        <a:lstStyle/>
        <a:p>
          <a:endParaRPr lang="pt-BR"/>
        </a:p>
      </dgm:t>
    </dgm:pt>
    <dgm:pt modelId="{57467D4F-C26D-4CE8-915E-FA408A55AF08}">
      <dgm:prSet phldrT="[Texto]"/>
      <dgm:spPr/>
      <dgm:t>
        <a:bodyPr/>
        <a:lstStyle/>
        <a:p>
          <a:r>
            <a:rPr lang="pt-BR" dirty="0"/>
            <a:t>Projeção do OPEX por custos unitários</a:t>
          </a:r>
        </a:p>
      </dgm:t>
    </dgm:pt>
    <dgm:pt modelId="{5F74C879-32C5-4764-81DB-8E3343B181C6}" type="parTrans" cxnId="{E38C66F0-88EB-4ECE-9E11-D73593A2258E}">
      <dgm:prSet/>
      <dgm:spPr/>
      <dgm:t>
        <a:bodyPr/>
        <a:lstStyle/>
        <a:p>
          <a:endParaRPr lang="pt-BR"/>
        </a:p>
      </dgm:t>
    </dgm:pt>
    <dgm:pt modelId="{6C5FDBD1-EFC1-436F-8725-F07DA9FBC2E8}" type="sibTrans" cxnId="{E38C66F0-88EB-4ECE-9E11-D73593A2258E}">
      <dgm:prSet/>
      <dgm:spPr/>
      <dgm:t>
        <a:bodyPr/>
        <a:lstStyle/>
        <a:p>
          <a:endParaRPr lang="pt-BR"/>
        </a:p>
      </dgm:t>
    </dgm:pt>
    <dgm:pt modelId="{7CDC1025-8651-48FE-B1BF-9E135748BC01}">
      <dgm:prSet phldrT="[Texto]"/>
      <dgm:spPr/>
      <dgm:t>
        <a:bodyPr/>
        <a:lstStyle/>
        <a:p>
          <a:r>
            <a:rPr lang="pt-BR" dirty="0"/>
            <a:t>Sistema de Abastecimento de Água</a:t>
          </a:r>
        </a:p>
      </dgm:t>
    </dgm:pt>
    <dgm:pt modelId="{C8C7B44C-A48A-434B-91D3-4C017F467D51}" type="parTrans" cxnId="{3BD8938A-8B16-4B90-94AF-B4F6A0DEBC50}">
      <dgm:prSet/>
      <dgm:spPr/>
      <dgm:t>
        <a:bodyPr/>
        <a:lstStyle/>
        <a:p>
          <a:endParaRPr lang="pt-BR"/>
        </a:p>
      </dgm:t>
    </dgm:pt>
    <dgm:pt modelId="{D71E8D90-A768-4BCB-9E71-C5DD45DAAB20}" type="sibTrans" cxnId="{3BD8938A-8B16-4B90-94AF-B4F6A0DEBC50}">
      <dgm:prSet/>
      <dgm:spPr/>
      <dgm:t>
        <a:bodyPr/>
        <a:lstStyle/>
        <a:p>
          <a:endParaRPr lang="pt-BR"/>
        </a:p>
      </dgm:t>
    </dgm:pt>
    <dgm:pt modelId="{C7F18CE5-7698-4F7B-AE4E-E4F69144DFD2}">
      <dgm:prSet phldrT="[Texto]"/>
      <dgm:spPr/>
      <dgm:t>
        <a:bodyPr/>
        <a:lstStyle/>
        <a:p>
          <a:r>
            <a:rPr lang="pt-BR" dirty="0"/>
            <a:t>Sistema de Esgotamento Sanitário</a:t>
          </a:r>
        </a:p>
      </dgm:t>
    </dgm:pt>
    <dgm:pt modelId="{0AD66C53-07E1-482D-BC12-0D919C4F57A7}" type="parTrans" cxnId="{D4747B9C-B6E9-4BA6-A558-E1B750C334EB}">
      <dgm:prSet/>
      <dgm:spPr/>
      <dgm:t>
        <a:bodyPr/>
        <a:lstStyle/>
        <a:p>
          <a:endParaRPr lang="pt-BR"/>
        </a:p>
      </dgm:t>
    </dgm:pt>
    <dgm:pt modelId="{324CD984-A44F-4CCD-8F3D-D5980DD128F4}" type="sibTrans" cxnId="{D4747B9C-B6E9-4BA6-A558-E1B750C334EB}">
      <dgm:prSet/>
      <dgm:spPr/>
      <dgm:t>
        <a:bodyPr/>
        <a:lstStyle/>
        <a:p>
          <a:endParaRPr lang="pt-BR"/>
        </a:p>
      </dgm:t>
    </dgm:pt>
    <dgm:pt modelId="{CD912086-2D9D-471D-BF8A-A7A132223CF5}">
      <dgm:prSet phldrT="[Texto]"/>
      <dgm:spPr/>
      <dgm:t>
        <a:bodyPr/>
        <a:lstStyle/>
        <a:p>
          <a:r>
            <a:rPr lang="pt-BR" dirty="0"/>
            <a:t>Inclusão da contraprestação de </a:t>
          </a:r>
          <a:r>
            <a:rPr lang="pt-BR" dirty="0" err="1"/>
            <a:t>PPP´s</a:t>
          </a:r>
          <a:r>
            <a:rPr lang="pt-BR" dirty="0"/>
            <a:t> e locação de ativos</a:t>
          </a:r>
        </a:p>
      </dgm:t>
    </dgm:pt>
    <dgm:pt modelId="{A95D372B-697E-4FB9-A6B0-3CC3B8C4334D}" type="parTrans" cxnId="{56651E45-38A3-41C2-B0EB-CF8C9F3A02E3}">
      <dgm:prSet/>
      <dgm:spPr/>
      <dgm:t>
        <a:bodyPr/>
        <a:lstStyle/>
        <a:p>
          <a:endParaRPr lang="pt-BR"/>
        </a:p>
      </dgm:t>
    </dgm:pt>
    <dgm:pt modelId="{0E24652A-49A9-4EBE-8B3B-F7B2A3D02AEB}" type="sibTrans" cxnId="{56651E45-38A3-41C2-B0EB-CF8C9F3A02E3}">
      <dgm:prSet/>
      <dgm:spPr/>
      <dgm:t>
        <a:bodyPr/>
        <a:lstStyle/>
        <a:p>
          <a:endParaRPr lang="pt-BR"/>
        </a:p>
      </dgm:t>
    </dgm:pt>
    <dgm:pt modelId="{DF7DC005-A82D-4CED-90A0-98B68DE34B6A}">
      <dgm:prSet/>
      <dgm:spPr/>
      <dgm:t>
        <a:bodyPr/>
        <a:lstStyle/>
        <a:p>
          <a:r>
            <a:rPr lang="pt-BR" dirty="0"/>
            <a:t>Ajustes quantitativos</a:t>
          </a:r>
        </a:p>
      </dgm:t>
    </dgm:pt>
    <dgm:pt modelId="{36542E03-465B-4266-A347-F1CA780DC0E7}" type="parTrans" cxnId="{298DE2EC-7B49-48C3-87B8-57526F4B0C34}">
      <dgm:prSet/>
      <dgm:spPr/>
      <dgm:t>
        <a:bodyPr/>
        <a:lstStyle/>
        <a:p>
          <a:endParaRPr lang="pt-BR"/>
        </a:p>
      </dgm:t>
    </dgm:pt>
    <dgm:pt modelId="{84AE6CCD-1E99-4264-A6BD-A46203E19CF3}" type="sibTrans" cxnId="{298DE2EC-7B49-48C3-87B8-57526F4B0C34}">
      <dgm:prSet/>
      <dgm:spPr/>
      <dgm:t>
        <a:bodyPr/>
        <a:lstStyle/>
        <a:p>
          <a:endParaRPr lang="pt-BR"/>
        </a:p>
      </dgm:t>
    </dgm:pt>
    <dgm:pt modelId="{8E370C5E-6015-48F5-A0EE-90A7716CB685}">
      <dgm:prSet/>
      <dgm:spPr/>
      <dgm:t>
        <a:bodyPr/>
        <a:lstStyle/>
        <a:p>
          <a:r>
            <a:rPr lang="pt-BR" dirty="0"/>
            <a:t>Sistemas Comerciais e Administrativos</a:t>
          </a:r>
        </a:p>
      </dgm:t>
    </dgm:pt>
    <dgm:pt modelId="{EFEEB601-C0FC-460A-9C54-18A487D3B9AE}" type="parTrans" cxnId="{6F1EC39D-E99E-4B19-B473-F5B6259C650A}">
      <dgm:prSet/>
      <dgm:spPr/>
      <dgm:t>
        <a:bodyPr/>
        <a:lstStyle/>
        <a:p>
          <a:endParaRPr lang="pt-BR"/>
        </a:p>
      </dgm:t>
    </dgm:pt>
    <dgm:pt modelId="{04CDBE36-14A4-44D6-BEF1-A99C828F34CD}" type="sibTrans" cxnId="{6F1EC39D-E99E-4B19-B473-F5B6259C650A}">
      <dgm:prSet/>
      <dgm:spPr/>
      <dgm:t>
        <a:bodyPr/>
        <a:lstStyle/>
        <a:p>
          <a:endParaRPr lang="pt-BR"/>
        </a:p>
      </dgm:t>
    </dgm:pt>
    <dgm:pt modelId="{6273B599-D42B-453C-B2DE-06601B73FF55}" type="pres">
      <dgm:prSet presAssocID="{80903D7F-6D15-4B55-94AF-BCE159CAF9C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F1E4B7C-2966-4976-9E99-2211D67B3B29}" type="pres">
      <dgm:prSet presAssocID="{CD912086-2D9D-471D-BF8A-A7A132223CF5}" presName="boxAndChildren" presStyleCnt="0"/>
      <dgm:spPr/>
    </dgm:pt>
    <dgm:pt modelId="{5931A3EC-FF15-44A6-B61B-090A1B4A2465}" type="pres">
      <dgm:prSet presAssocID="{CD912086-2D9D-471D-BF8A-A7A132223CF5}" presName="parentTextBox" presStyleLbl="node1" presStyleIdx="0" presStyleCnt="3" custScaleY="62053"/>
      <dgm:spPr/>
      <dgm:t>
        <a:bodyPr/>
        <a:lstStyle/>
        <a:p>
          <a:endParaRPr lang="pt-BR"/>
        </a:p>
      </dgm:t>
    </dgm:pt>
    <dgm:pt modelId="{D44FFB0C-6D59-4148-9FF1-EB93FDD64473}" type="pres">
      <dgm:prSet presAssocID="{6C5FDBD1-EFC1-436F-8725-F07DA9FBC2E8}" presName="sp" presStyleCnt="0"/>
      <dgm:spPr/>
    </dgm:pt>
    <dgm:pt modelId="{9651971A-6084-464A-9169-86A61102A53C}" type="pres">
      <dgm:prSet presAssocID="{57467D4F-C26D-4CE8-915E-FA408A55AF08}" presName="arrowAndChildren" presStyleCnt="0"/>
      <dgm:spPr/>
    </dgm:pt>
    <dgm:pt modelId="{39513EE0-3641-4B79-A7D9-F71FFE03DFBE}" type="pres">
      <dgm:prSet presAssocID="{57467D4F-C26D-4CE8-915E-FA408A55AF08}" presName="parentTextArrow" presStyleLbl="node1" presStyleIdx="0" presStyleCnt="3"/>
      <dgm:spPr/>
      <dgm:t>
        <a:bodyPr/>
        <a:lstStyle/>
        <a:p>
          <a:endParaRPr lang="pt-BR"/>
        </a:p>
      </dgm:t>
    </dgm:pt>
    <dgm:pt modelId="{F90DAC57-413E-427A-B0A6-E92929F79A1C}" type="pres">
      <dgm:prSet presAssocID="{57467D4F-C26D-4CE8-915E-FA408A55AF08}" presName="arrow" presStyleLbl="node1" presStyleIdx="1" presStyleCnt="3"/>
      <dgm:spPr/>
      <dgm:t>
        <a:bodyPr/>
        <a:lstStyle/>
        <a:p>
          <a:endParaRPr lang="pt-BR"/>
        </a:p>
      </dgm:t>
    </dgm:pt>
    <dgm:pt modelId="{6B57E58E-658E-49BD-992B-56BACB04274E}" type="pres">
      <dgm:prSet presAssocID="{57467D4F-C26D-4CE8-915E-FA408A55AF08}" presName="descendantArrow" presStyleCnt="0"/>
      <dgm:spPr/>
    </dgm:pt>
    <dgm:pt modelId="{84A4B98B-76E7-40FC-9650-158599EBFD74}" type="pres">
      <dgm:prSet presAssocID="{7CDC1025-8651-48FE-B1BF-9E135748BC01}" presName="childTextArrow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719270-0F7C-4DE4-964B-53E06000F764}" type="pres">
      <dgm:prSet presAssocID="{C7F18CE5-7698-4F7B-AE4E-E4F69144DFD2}" presName="childTextArrow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633A7E-E2C2-4F65-9B99-EAD7A575F02D}" type="pres">
      <dgm:prSet presAssocID="{8E370C5E-6015-48F5-A0EE-90A7716CB685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B9FCB2-4C97-4D8E-801B-FFB8B3E1B012}" type="pres">
      <dgm:prSet presAssocID="{1FBBE67F-537D-43B0-958F-47D33BA81B38}" presName="sp" presStyleCnt="0"/>
      <dgm:spPr/>
    </dgm:pt>
    <dgm:pt modelId="{62A4B337-39E9-4D40-B1FF-1C34F1E94041}" type="pres">
      <dgm:prSet presAssocID="{5A2B5F8B-007E-4E8D-9AFD-3AA2F17B15AE}" presName="arrowAndChildren" presStyleCnt="0"/>
      <dgm:spPr/>
    </dgm:pt>
    <dgm:pt modelId="{821C9F5A-4E11-4C28-88D1-379C7FC26DF3}" type="pres">
      <dgm:prSet presAssocID="{5A2B5F8B-007E-4E8D-9AFD-3AA2F17B15AE}" presName="parentTextArrow" presStyleLbl="node1" presStyleIdx="1" presStyleCnt="3"/>
      <dgm:spPr/>
      <dgm:t>
        <a:bodyPr/>
        <a:lstStyle/>
        <a:p>
          <a:endParaRPr lang="pt-BR"/>
        </a:p>
      </dgm:t>
    </dgm:pt>
    <dgm:pt modelId="{B4D172DB-2A68-4FDF-BF37-089A5B9B1071}" type="pres">
      <dgm:prSet presAssocID="{5A2B5F8B-007E-4E8D-9AFD-3AA2F17B15AE}" presName="arrow" presStyleLbl="node1" presStyleIdx="2" presStyleCnt="3"/>
      <dgm:spPr/>
      <dgm:t>
        <a:bodyPr/>
        <a:lstStyle/>
        <a:p>
          <a:endParaRPr lang="pt-BR"/>
        </a:p>
      </dgm:t>
    </dgm:pt>
    <dgm:pt modelId="{054D34BD-8CE4-491D-A25A-7BBC34ADE4AA}" type="pres">
      <dgm:prSet presAssocID="{5A2B5F8B-007E-4E8D-9AFD-3AA2F17B15AE}" presName="descendantArrow" presStyleCnt="0"/>
      <dgm:spPr/>
    </dgm:pt>
    <dgm:pt modelId="{3E385121-5419-4AE5-80EF-287610C36657}" type="pres">
      <dgm:prSet presAssocID="{DCA939E2-EC1A-4D56-BB66-11658D06710C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43AAB7-FBFE-444D-9A9C-B31AC85E8756}" type="pres">
      <dgm:prSet presAssocID="{9F8531E0-EAAA-4C95-A64D-5660B5856910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2AD199-0102-41BD-A1CB-9D16B053DA4C}" type="pres">
      <dgm:prSet presAssocID="{DF7DC005-A82D-4CED-90A0-98B68DE34B6A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B40654B-8E34-439A-88EA-4F66FDB5C67A}" type="presOf" srcId="{57467D4F-C26D-4CE8-915E-FA408A55AF08}" destId="{F90DAC57-413E-427A-B0A6-E92929F79A1C}" srcOrd="1" destOrd="0" presId="urn:microsoft.com/office/officeart/2005/8/layout/process4"/>
    <dgm:cxn modelId="{493CBB7B-FBE8-442E-B6FB-C38DD39B028B}" type="presOf" srcId="{DCA939E2-EC1A-4D56-BB66-11658D06710C}" destId="{3E385121-5419-4AE5-80EF-287610C36657}" srcOrd="0" destOrd="0" presId="urn:microsoft.com/office/officeart/2005/8/layout/process4"/>
    <dgm:cxn modelId="{16755F24-399B-44B5-9F78-87BD97CA34A3}" type="presOf" srcId="{C7F18CE5-7698-4F7B-AE4E-E4F69144DFD2}" destId="{E5719270-0F7C-4DE4-964B-53E06000F764}" srcOrd="0" destOrd="0" presId="urn:microsoft.com/office/officeart/2005/8/layout/process4"/>
    <dgm:cxn modelId="{D4747B9C-B6E9-4BA6-A558-E1B750C334EB}" srcId="{57467D4F-C26D-4CE8-915E-FA408A55AF08}" destId="{C7F18CE5-7698-4F7B-AE4E-E4F69144DFD2}" srcOrd="1" destOrd="0" parTransId="{0AD66C53-07E1-482D-BC12-0D919C4F57A7}" sibTransId="{324CD984-A44F-4CCD-8F3D-D5980DD128F4}"/>
    <dgm:cxn modelId="{747DBC2B-373B-4727-992F-B499F2A5B0FC}" type="presOf" srcId="{5A2B5F8B-007E-4E8D-9AFD-3AA2F17B15AE}" destId="{821C9F5A-4E11-4C28-88D1-379C7FC26DF3}" srcOrd="0" destOrd="0" presId="urn:microsoft.com/office/officeart/2005/8/layout/process4"/>
    <dgm:cxn modelId="{20010C4F-5E32-4013-87BC-80BE533E34C5}" type="presOf" srcId="{DF7DC005-A82D-4CED-90A0-98B68DE34B6A}" destId="{872AD199-0102-41BD-A1CB-9D16B053DA4C}" srcOrd="0" destOrd="0" presId="urn:microsoft.com/office/officeart/2005/8/layout/process4"/>
    <dgm:cxn modelId="{298DE2EC-7B49-48C3-87B8-57526F4B0C34}" srcId="{5A2B5F8B-007E-4E8D-9AFD-3AA2F17B15AE}" destId="{DF7DC005-A82D-4CED-90A0-98B68DE34B6A}" srcOrd="2" destOrd="0" parTransId="{36542E03-465B-4266-A347-F1CA780DC0E7}" sibTransId="{84AE6CCD-1E99-4264-A6BD-A46203E19CF3}"/>
    <dgm:cxn modelId="{3BD8938A-8B16-4B90-94AF-B4F6A0DEBC50}" srcId="{57467D4F-C26D-4CE8-915E-FA408A55AF08}" destId="{7CDC1025-8651-48FE-B1BF-9E135748BC01}" srcOrd="0" destOrd="0" parTransId="{C8C7B44C-A48A-434B-91D3-4C017F467D51}" sibTransId="{D71E8D90-A768-4BCB-9E71-C5DD45DAAB20}"/>
    <dgm:cxn modelId="{56651E45-38A3-41C2-B0EB-CF8C9F3A02E3}" srcId="{80903D7F-6D15-4B55-94AF-BCE159CAF9CD}" destId="{CD912086-2D9D-471D-BF8A-A7A132223CF5}" srcOrd="2" destOrd="0" parTransId="{A95D372B-697E-4FB9-A6B0-3CC3B8C4334D}" sibTransId="{0E24652A-49A9-4EBE-8B3B-F7B2A3D02AEB}"/>
    <dgm:cxn modelId="{E38C66F0-88EB-4ECE-9E11-D73593A2258E}" srcId="{80903D7F-6D15-4B55-94AF-BCE159CAF9CD}" destId="{57467D4F-C26D-4CE8-915E-FA408A55AF08}" srcOrd="1" destOrd="0" parTransId="{5F74C879-32C5-4764-81DB-8E3343B181C6}" sibTransId="{6C5FDBD1-EFC1-436F-8725-F07DA9FBC2E8}"/>
    <dgm:cxn modelId="{DEAC8B14-E7C2-4F6B-8461-D085553056B9}" type="presOf" srcId="{9F8531E0-EAAA-4C95-A64D-5660B5856910}" destId="{8F43AAB7-FBFE-444D-9A9C-B31AC85E8756}" srcOrd="0" destOrd="0" presId="urn:microsoft.com/office/officeart/2005/8/layout/process4"/>
    <dgm:cxn modelId="{029C956B-21F7-43E2-BC32-0A0CD7D6B8D2}" srcId="{5A2B5F8B-007E-4E8D-9AFD-3AA2F17B15AE}" destId="{DCA939E2-EC1A-4D56-BB66-11658D06710C}" srcOrd="0" destOrd="0" parTransId="{4087D313-33AE-46F2-A42E-B73D804A3C38}" sibTransId="{7A8E4A39-9A22-4AD8-A82F-2B0AD35217CA}"/>
    <dgm:cxn modelId="{6F1EC39D-E99E-4B19-B473-F5B6259C650A}" srcId="{57467D4F-C26D-4CE8-915E-FA408A55AF08}" destId="{8E370C5E-6015-48F5-A0EE-90A7716CB685}" srcOrd="2" destOrd="0" parTransId="{EFEEB601-C0FC-460A-9C54-18A487D3B9AE}" sibTransId="{04CDBE36-14A4-44D6-BEF1-A99C828F34CD}"/>
    <dgm:cxn modelId="{A8BFDF9A-82DA-4524-8989-A5A9774824A5}" type="presOf" srcId="{7CDC1025-8651-48FE-B1BF-9E135748BC01}" destId="{84A4B98B-76E7-40FC-9650-158599EBFD74}" srcOrd="0" destOrd="0" presId="urn:microsoft.com/office/officeart/2005/8/layout/process4"/>
    <dgm:cxn modelId="{C1D693F0-90CC-4E81-922B-92C5434B6F84}" type="presOf" srcId="{5A2B5F8B-007E-4E8D-9AFD-3AA2F17B15AE}" destId="{B4D172DB-2A68-4FDF-BF37-089A5B9B1071}" srcOrd="1" destOrd="0" presId="urn:microsoft.com/office/officeart/2005/8/layout/process4"/>
    <dgm:cxn modelId="{28F0A111-4F03-4C4D-A2A2-7AAD9CAA3DA5}" srcId="{5A2B5F8B-007E-4E8D-9AFD-3AA2F17B15AE}" destId="{9F8531E0-EAAA-4C95-A64D-5660B5856910}" srcOrd="1" destOrd="0" parTransId="{F9F05914-FC95-40C5-A0E9-34B5BAA08352}" sibTransId="{22571999-E5D4-458D-B945-CAC4256931A2}"/>
    <dgm:cxn modelId="{DDC2ECD2-72D9-4C9F-B04D-5924B5B5233B}" type="presOf" srcId="{CD912086-2D9D-471D-BF8A-A7A132223CF5}" destId="{5931A3EC-FF15-44A6-B61B-090A1B4A2465}" srcOrd="0" destOrd="0" presId="urn:microsoft.com/office/officeart/2005/8/layout/process4"/>
    <dgm:cxn modelId="{9C60AA50-2A89-4058-8350-FC74D1CC2CAF}" type="presOf" srcId="{80903D7F-6D15-4B55-94AF-BCE159CAF9CD}" destId="{6273B599-D42B-453C-B2DE-06601B73FF55}" srcOrd="0" destOrd="0" presId="urn:microsoft.com/office/officeart/2005/8/layout/process4"/>
    <dgm:cxn modelId="{8DBAC62D-6B66-4CEB-903D-09F0D0874A0D}" srcId="{80903D7F-6D15-4B55-94AF-BCE159CAF9CD}" destId="{5A2B5F8B-007E-4E8D-9AFD-3AA2F17B15AE}" srcOrd="0" destOrd="0" parTransId="{EA3A4AC0-C3CD-4A5A-9399-C5157E523621}" sibTransId="{1FBBE67F-537D-43B0-958F-47D33BA81B38}"/>
    <dgm:cxn modelId="{7AC672EE-3099-41C4-AC93-18CE5B2D00A7}" type="presOf" srcId="{57467D4F-C26D-4CE8-915E-FA408A55AF08}" destId="{39513EE0-3641-4B79-A7D9-F71FFE03DFBE}" srcOrd="0" destOrd="0" presId="urn:microsoft.com/office/officeart/2005/8/layout/process4"/>
    <dgm:cxn modelId="{11E267D3-EFE7-4866-88A0-AB2061BA44F5}" type="presOf" srcId="{8E370C5E-6015-48F5-A0EE-90A7716CB685}" destId="{BF633A7E-E2C2-4F65-9B99-EAD7A575F02D}" srcOrd="0" destOrd="0" presId="urn:microsoft.com/office/officeart/2005/8/layout/process4"/>
    <dgm:cxn modelId="{D072E8E8-7BA8-4FBB-A0CC-7DA945415277}" type="presParOf" srcId="{6273B599-D42B-453C-B2DE-06601B73FF55}" destId="{7F1E4B7C-2966-4976-9E99-2211D67B3B29}" srcOrd="0" destOrd="0" presId="urn:microsoft.com/office/officeart/2005/8/layout/process4"/>
    <dgm:cxn modelId="{C62CAE78-12CA-4CB6-8DE9-F545D0FB8AED}" type="presParOf" srcId="{7F1E4B7C-2966-4976-9E99-2211D67B3B29}" destId="{5931A3EC-FF15-44A6-B61B-090A1B4A2465}" srcOrd="0" destOrd="0" presId="urn:microsoft.com/office/officeart/2005/8/layout/process4"/>
    <dgm:cxn modelId="{03AA887A-B6C3-4845-B9AB-089C5B7E388F}" type="presParOf" srcId="{6273B599-D42B-453C-B2DE-06601B73FF55}" destId="{D44FFB0C-6D59-4148-9FF1-EB93FDD64473}" srcOrd="1" destOrd="0" presId="urn:microsoft.com/office/officeart/2005/8/layout/process4"/>
    <dgm:cxn modelId="{3D7D1A59-5FA4-45E7-9C3A-803A0F9C4047}" type="presParOf" srcId="{6273B599-D42B-453C-B2DE-06601B73FF55}" destId="{9651971A-6084-464A-9169-86A61102A53C}" srcOrd="2" destOrd="0" presId="urn:microsoft.com/office/officeart/2005/8/layout/process4"/>
    <dgm:cxn modelId="{DA6950EA-0F4B-4B0F-A44A-CC44CED41A4E}" type="presParOf" srcId="{9651971A-6084-464A-9169-86A61102A53C}" destId="{39513EE0-3641-4B79-A7D9-F71FFE03DFBE}" srcOrd="0" destOrd="0" presId="urn:microsoft.com/office/officeart/2005/8/layout/process4"/>
    <dgm:cxn modelId="{BFFD1773-F328-4260-B743-A1253711A08C}" type="presParOf" srcId="{9651971A-6084-464A-9169-86A61102A53C}" destId="{F90DAC57-413E-427A-B0A6-E92929F79A1C}" srcOrd="1" destOrd="0" presId="urn:microsoft.com/office/officeart/2005/8/layout/process4"/>
    <dgm:cxn modelId="{E47733EF-0030-4DBC-8599-1AEFCE21AA06}" type="presParOf" srcId="{9651971A-6084-464A-9169-86A61102A53C}" destId="{6B57E58E-658E-49BD-992B-56BACB04274E}" srcOrd="2" destOrd="0" presId="urn:microsoft.com/office/officeart/2005/8/layout/process4"/>
    <dgm:cxn modelId="{8EF506F7-F97D-434F-B2A8-7A919EE7A960}" type="presParOf" srcId="{6B57E58E-658E-49BD-992B-56BACB04274E}" destId="{84A4B98B-76E7-40FC-9650-158599EBFD74}" srcOrd="0" destOrd="0" presId="urn:microsoft.com/office/officeart/2005/8/layout/process4"/>
    <dgm:cxn modelId="{A52214FC-B474-4556-A2E6-55252EBBFDDF}" type="presParOf" srcId="{6B57E58E-658E-49BD-992B-56BACB04274E}" destId="{E5719270-0F7C-4DE4-964B-53E06000F764}" srcOrd="1" destOrd="0" presId="urn:microsoft.com/office/officeart/2005/8/layout/process4"/>
    <dgm:cxn modelId="{8545C5C7-4837-49B1-A885-28E47F8D77E5}" type="presParOf" srcId="{6B57E58E-658E-49BD-992B-56BACB04274E}" destId="{BF633A7E-E2C2-4F65-9B99-EAD7A575F02D}" srcOrd="2" destOrd="0" presId="urn:microsoft.com/office/officeart/2005/8/layout/process4"/>
    <dgm:cxn modelId="{2E6DB2EB-7AF2-4FE1-8230-204E5142543A}" type="presParOf" srcId="{6273B599-D42B-453C-B2DE-06601B73FF55}" destId="{2EB9FCB2-4C97-4D8E-801B-FFB8B3E1B012}" srcOrd="3" destOrd="0" presId="urn:microsoft.com/office/officeart/2005/8/layout/process4"/>
    <dgm:cxn modelId="{CE93E0FE-714E-4F04-8678-700215493B53}" type="presParOf" srcId="{6273B599-D42B-453C-B2DE-06601B73FF55}" destId="{62A4B337-39E9-4D40-B1FF-1C34F1E94041}" srcOrd="4" destOrd="0" presId="urn:microsoft.com/office/officeart/2005/8/layout/process4"/>
    <dgm:cxn modelId="{599EBD1B-7CD7-405E-8A0B-BC554E54400A}" type="presParOf" srcId="{62A4B337-39E9-4D40-B1FF-1C34F1E94041}" destId="{821C9F5A-4E11-4C28-88D1-379C7FC26DF3}" srcOrd="0" destOrd="0" presId="urn:microsoft.com/office/officeart/2005/8/layout/process4"/>
    <dgm:cxn modelId="{95EC9160-144A-4B9F-BFDF-EEA349040648}" type="presParOf" srcId="{62A4B337-39E9-4D40-B1FF-1C34F1E94041}" destId="{B4D172DB-2A68-4FDF-BF37-089A5B9B1071}" srcOrd="1" destOrd="0" presId="urn:microsoft.com/office/officeart/2005/8/layout/process4"/>
    <dgm:cxn modelId="{D6D0D257-FC2A-4EA5-B8AD-7B591853DCEA}" type="presParOf" srcId="{62A4B337-39E9-4D40-B1FF-1C34F1E94041}" destId="{054D34BD-8CE4-491D-A25A-7BBC34ADE4AA}" srcOrd="2" destOrd="0" presId="urn:microsoft.com/office/officeart/2005/8/layout/process4"/>
    <dgm:cxn modelId="{BC770CA1-3F1C-4F4C-8228-CF3ADD151B0C}" type="presParOf" srcId="{054D34BD-8CE4-491D-A25A-7BBC34ADE4AA}" destId="{3E385121-5419-4AE5-80EF-287610C36657}" srcOrd="0" destOrd="0" presId="urn:microsoft.com/office/officeart/2005/8/layout/process4"/>
    <dgm:cxn modelId="{1B03F9DC-D02D-46C1-99C7-717D73515C63}" type="presParOf" srcId="{054D34BD-8CE4-491D-A25A-7BBC34ADE4AA}" destId="{8F43AAB7-FBFE-444D-9A9C-B31AC85E8756}" srcOrd="1" destOrd="0" presId="urn:microsoft.com/office/officeart/2005/8/layout/process4"/>
    <dgm:cxn modelId="{6B3B014E-C128-4F91-A5F0-3C2E97C6D258}" type="presParOf" srcId="{054D34BD-8CE4-491D-A25A-7BBC34ADE4AA}" destId="{872AD199-0102-41BD-A1CB-9D16B053DA4C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025CF1-FC79-4A96-B9DD-011AAFCB424D}" type="doc">
      <dgm:prSet loTypeId="urn:microsoft.com/office/officeart/2005/8/layout/vList5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C784498D-BB84-4726-9C19-BC87206C22F2}">
      <dgm:prSet phldrT="[Texto]" custT="1"/>
      <dgm:spPr/>
      <dgm:t>
        <a:bodyPr/>
        <a:lstStyle/>
        <a:p>
          <a:r>
            <a:rPr lang="pt-BR" sz="2000" dirty="0"/>
            <a:t>Pessoal</a:t>
          </a:r>
        </a:p>
      </dgm:t>
    </dgm:pt>
    <dgm:pt modelId="{A3236926-EE46-4721-ADFC-E3E5F83BCA98}" type="parTrans" cxnId="{F203FBF6-BBCF-4D2C-B9E9-8AA513959213}">
      <dgm:prSet/>
      <dgm:spPr/>
      <dgm:t>
        <a:bodyPr/>
        <a:lstStyle/>
        <a:p>
          <a:endParaRPr lang="pt-BR" sz="2000"/>
        </a:p>
      </dgm:t>
    </dgm:pt>
    <dgm:pt modelId="{8F2E0A1D-861C-47AB-9E6C-B8986920A877}" type="sibTrans" cxnId="{F203FBF6-BBCF-4D2C-B9E9-8AA513959213}">
      <dgm:prSet/>
      <dgm:spPr/>
      <dgm:t>
        <a:bodyPr/>
        <a:lstStyle/>
        <a:p>
          <a:endParaRPr lang="pt-BR" sz="2000"/>
        </a:p>
      </dgm:t>
    </dgm:pt>
    <dgm:pt modelId="{87FF1CD6-F62F-45FA-A851-E282A4F44734}">
      <dgm:prSet phldrT="[Texto]" custT="1"/>
      <dgm:spPr/>
      <dgm:t>
        <a:bodyPr/>
        <a:lstStyle/>
        <a:p>
          <a:r>
            <a:rPr lang="pt-BR" sz="1600" dirty="0"/>
            <a:t>Salário Médio</a:t>
          </a:r>
        </a:p>
      </dgm:t>
    </dgm:pt>
    <dgm:pt modelId="{DFA8D0C2-FDEF-45E9-8DC9-0796A55B677B}" type="parTrans" cxnId="{D78E6168-5C82-431F-8AB0-0615E7F31FF7}">
      <dgm:prSet/>
      <dgm:spPr/>
      <dgm:t>
        <a:bodyPr/>
        <a:lstStyle/>
        <a:p>
          <a:endParaRPr lang="pt-BR" sz="2000"/>
        </a:p>
      </dgm:t>
    </dgm:pt>
    <dgm:pt modelId="{A3477988-CBE0-4716-8E40-247F1E8D4DE8}" type="sibTrans" cxnId="{D78E6168-5C82-431F-8AB0-0615E7F31FF7}">
      <dgm:prSet/>
      <dgm:spPr/>
      <dgm:t>
        <a:bodyPr/>
        <a:lstStyle/>
        <a:p>
          <a:endParaRPr lang="pt-BR" sz="2000"/>
        </a:p>
      </dgm:t>
    </dgm:pt>
    <dgm:pt modelId="{909D4541-530F-4EAC-ADAC-5010498584DB}">
      <dgm:prSet phldrT="[Texto]" custT="1"/>
      <dgm:spPr/>
      <dgm:t>
        <a:bodyPr/>
        <a:lstStyle/>
        <a:p>
          <a:r>
            <a:rPr lang="pt-BR" sz="1600" dirty="0"/>
            <a:t>Empregados </a:t>
          </a:r>
        </a:p>
      </dgm:t>
    </dgm:pt>
    <dgm:pt modelId="{328F86C8-FD50-4AC6-B566-C19F36387CA7}" type="parTrans" cxnId="{4A0881D7-9F50-47BD-8F84-B023F1A07699}">
      <dgm:prSet/>
      <dgm:spPr/>
      <dgm:t>
        <a:bodyPr/>
        <a:lstStyle/>
        <a:p>
          <a:endParaRPr lang="pt-BR" sz="2000"/>
        </a:p>
      </dgm:t>
    </dgm:pt>
    <dgm:pt modelId="{32ADF427-7154-4F63-AF29-459E5863AFEE}" type="sibTrans" cxnId="{4A0881D7-9F50-47BD-8F84-B023F1A07699}">
      <dgm:prSet/>
      <dgm:spPr/>
      <dgm:t>
        <a:bodyPr/>
        <a:lstStyle/>
        <a:p>
          <a:endParaRPr lang="pt-BR" sz="2000"/>
        </a:p>
      </dgm:t>
    </dgm:pt>
    <dgm:pt modelId="{1B7A3477-F997-4943-825E-31067F214E47}">
      <dgm:prSet phldrT="[Texto]" custT="1"/>
      <dgm:spPr/>
      <dgm:t>
        <a:bodyPr/>
        <a:lstStyle/>
        <a:p>
          <a:r>
            <a:rPr lang="pt-BR" sz="2000" dirty="0"/>
            <a:t>Materiais Gerais</a:t>
          </a:r>
        </a:p>
      </dgm:t>
    </dgm:pt>
    <dgm:pt modelId="{217603DA-B193-4F02-8917-3173176BC1CC}" type="parTrans" cxnId="{357258FA-2065-4E64-9149-D6BB0645EFC3}">
      <dgm:prSet/>
      <dgm:spPr/>
      <dgm:t>
        <a:bodyPr/>
        <a:lstStyle/>
        <a:p>
          <a:endParaRPr lang="pt-BR" sz="2000"/>
        </a:p>
      </dgm:t>
    </dgm:pt>
    <dgm:pt modelId="{EABFB685-45A6-44B9-B16C-D58E957FF2B5}" type="sibTrans" cxnId="{357258FA-2065-4E64-9149-D6BB0645EFC3}">
      <dgm:prSet/>
      <dgm:spPr/>
      <dgm:t>
        <a:bodyPr/>
        <a:lstStyle/>
        <a:p>
          <a:endParaRPr lang="pt-BR" sz="2000"/>
        </a:p>
      </dgm:t>
    </dgm:pt>
    <dgm:pt modelId="{55F4F238-EF36-45FF-97D0-5FBCB786F3B8}">
      <dgm:prSet phldrT="[Texto]" custT="1"/>
      <dgm:spPr/>
      <dgm:t>
        <a:bodyPr/>
        <a:lstStyle/>
        <a:p>
          <a:r>
            <a:rPr lang="pt-BR" sz="1600" dirty="0"/>
            <a:t>Custo unitário (Drivers de mercado)</a:t>
          </a:r>
        </a:p>
      </dgm:t>
    </dgm:pt>
    <dgm:pt modelId="{560348FB-D6A6-4CEF-85FF-029AA988C07F}" type="parTrans" cxnId="{C45DE4BF-DF8E-4C89-8D94-22371ACB108D}">
      <dgm:prSet/>
      <dgm:spPr/>
      <dgm:t>
        <a:bodyPr/>
        <a:lstStyle/>
        <a:p>
          <a:endParaRPr lang="pt-BR" sz="2000"/>
        </a:p>
      </dgm:t>
    </dgm:pt>
    <dgm:pt modelId="{DC495E9A-2A57-48FF-B021-7C5C7FF48D01}" type="sibTrans" cxnId="{C45DE4BF-DF8E-4C89-8D94-22371ACB108D}">
      <dgm:prSet/>
      <dgm:spPr/>
      <dgm:t>
        <a:bodyPr/>
        <a:lstStyle/>
        <a:p>
          <a:endParaRPr lang="pt-BR" sz="2000"/>
        </a:p>
      </dgm:t>
    </dgm:pt>
    <dgm:pt modelId="{3D26470F-E0C3-4B16-AAC6-FD7EF81CE74F}">
      <dgm:prSet phldrT="[Texto]" custT="1"/>
      <dgm:spPr/>
      <dgm:t>
        <a:bodyPr/>
        <a:lstStyle/>
        <a:p>
          <a:r>
            <a:rPr lang="pt-BR" sz="2000" dirty="0"/>
            <a:t>Materiais de tratamento</a:t>
          </a:r>
        </a:p>
      </dgm:t>
    </dgm:pt>
    <dgm:pt modelId="{FED8371B-0F43-4226-9B38-0C6C5C4A3513}" type="parTrans" cxnId="{BFEB13B9-F89A-4984-9665-35E21BA55958}">
      <dgm:prSet/>
      <dgm:spPr/>
      <dgm:t>
        <a:bodyPr/>
        <a:lstStyle/>
        <a:p>
          <a:endParaRPr lang="pt-BR" sz="2000"/>
        </a:p>
      </dgm:t>
    </dgm:pt>
    <dgm:pt modelId="{B6DAC7F7-B0BA-4838-90F0-7E226A93CB3F}" type="sibTrans" cxnId="{BFEB13B9-F89A-4984-9665-35E21BA55958}">
      <dgm:prSet/>
      <dgm:spPr/>
      <dgm:t>
        <a:bodyPr/>
        <a:lstStyle/>
        <a:p>
          <a:endParaRPr lang="pt-BR" sz="2000"/>
        </a:p>
      </dgm:t>
    </dgm:pt>
    <dgm:pt modelId="{852DE051-E7E9-4428-B968-3F23EC0479DA}">
      <dgm:prSet phldrT="[Texto]" custT="1"/>
      <dgm:spPr/>
      <dgm:t>
        <a:bodyPr/>
        <a:lstStyle/>
        <a:p>
          <a:r>
            <a:rPr lang="pt-BR" sz="1600" dirty="0"/>
            <a:t>Preço unitário </a:t>
          </a:r>
        </a:p>
      </dgm:t>
    </dgm:pt>
    <dgm:pt modelId="{202F24C1-15B2-4F57-A0A1-D7305056CA3C}" type="parTrans" cxnId="{39284B66-2883-4487-96E3-B804421E881A}">
      <dgm:prSet/>
      <dgm:spPr/>
      <dgm:t>
        <a:bodyPr/>
        <a:lstStyle/>
        <a:p>
          <a:endParaRPr lang="pt-BR" sz="2000"/>
        </a:p>
      </dgm:t>
    </dgm:pt>
    <dgm:pt modelId="{5C7FF477-C063-4EE9-BE7B-CD2B8D466650}" type="sibTrans" cxnId="{39284B66-2883-4487-96E3-B804421E881A}">
      <dgm:prSet/>
      <dgm:spPr/>
      <dgm:t>
        <a:bodyPr/>
        <a:lstStyle/>
        <a:p>
          <a:endParaRPr lang="pt-BR" sz="2000"/>
        </a:p>
      </dgm:t>
    </dgm:pt>
    <dgm:pt modelId="{B677FC04-F465-42DE-AD17-2D0C56126D4C}">
      <dgm:prSet phldrT="[Texto]" custT="1"/>
      <dgm:spPr/>
      <dgm:t>
        <a:bodyPr/>
        <a:lstStyle/>
        <a:p>
          <a:r>
            <a:rPr lang="pt-BR" sz="1600" dirty="0"/>
            <a:t>Consumo específico</a:t>
          </a:r>
        </a:p>
      </dgm:t>
    </dgm:pt>
    <dgm:pt modelId="{AB66EF56-EE19-4268-8527-E294A1BBC1A1}" type="parTrans" cxnId="{42589765-9C36-4B49-B9D7-3C073FBB9BBE}">
      <dgm:prSet/>
      <dgm:spPr/>
      <dgm:t>
        <a:bodyPr/>
        <a:lstStyle/>
        <a:p>
          <a:endParaRPr lang="pt-BR" sz="2000"/>
        </a:p>
      </dgm:t>
    </dgm:pt>
    <dgm:pt modelId="{9FBFCA9D-97FA-470C-9F0B-0320A6E8026A}" type="sibTrans" cxnId="{42589765-9C36-4B49-B9D7-3C073FBB9BBE}">
      <dgm:prSet/>
      <dgm:spPr/>
      <dgm:t>
        <a:bodyPr/>
        <a:lstStyle/>
        <a:p>
          <a:endParaRPr lang="pt-BR" sz="2000"/>
        </a:p>
      </dgm:t>
    </dgm:pt>
    <dgm:pt modelId="{F0468F6C-2560-49D6-AF26-7C6486A862B0}">
      <dgm:prSet custT="1"/>
      <dgm:spPr/>
      <dgm:t>
        <a:bodyPr/>
        <a:lstStyle/>
        <a:p>
          <a:r>
            <a:rPr lang="pt-BR" sz="2000" dirty="0"/>
            <a:t>Serviços de terceiros</a:t>
          </a:r>
        </a:p>
      </dgm:t>
    </dgm:pt>
    <dgm:pt modelId="{2AD0EFF4-C999-40E0-8F26-EA8CC803E04D}" type="parTrans" cxnId="{B50E6974-4096-472B-A2C3-7D126F3B54B2}">
      <dgm:prSet/>
      <dgm:spPr/>
      <dgm:t>
        <a:bodyPr/>
        <a:lstStyle/>
        <a:p>
          <a:endParaRPr lang="pt-BR" sz="2000"/>
        </a:p>
      </dgm:t>
    </dgm:pt>
    <dgm:pt modelId="{D636B2D1-23CA-4C15-85B2-D8C96333A4C0}" type="sibTrans" cxnId="{B50E6974-4096-472B-A2C3-7D126F3B54B2}">
      <dgm:prSet/>
      <dgm:spPr/>
      <dgm:t>
        <a:bodyPr/>
        <a:lstStyle/>
        <a:p>
          <a:endParaRPr lang="pt-BR" sz="2000"/>
        </a:p>
      </dgm:t>
    </dgm:pt>
    <dgm:pt modelId="{60517F26-505D-4A76-8829-2833A0513302}">
      <dgm:prSet custT="1"/>
      <dgm:spPr/>
      <dgm:t>
        <a:bodyPr/>
        <a:lstStyle/>
        <a:p>
          <a:r>
            <a:rPr lang="pt-BR" sz="2000" dirty="0"/>
            <a:t>Energia elétrica</a:t>
          </a:r>
        </a:p>
      </dgm:t>
    </dgm:pt>
    <dgm:pt modelId="{D77D5177-99AE-4C20-978B-4E2EF107D633}" type="parTrans" cxnId="{3F59BAAE-3D4C-4340-8496-876792BAD3FF}">
      <dgm:prSet/>
      <dgm:spPr/>
      <dgm:t>
        <a:bodyPr/>
        <a:lstStyle/>
        <a:p>
          <a:endParaRPr lang="pt-BR" sz="2000"/>
        </a:p>
      </dgm:t>
    </dgm:pt>
    <dgm:pt modelId="{425D6EDC-771B-404F-BD3C-CF7625FD1D7D}" type="sibTrans" cxnId="{3F59BAAE-3D4C-4340-8496-876792BAD3FF}">
      <dgm:prSet/>
      <dgm:spPr/>
      <dgm:t>
        <a:bodyPr/>
        <a:lstStyle/>
        <a:p>
          <a:endParaRPr lang="pt-BR" sz="2000"/>
        </a:p>
      </dgm:t>
    </dgm:pt>
    <dgm:pt modelId="{BBC8CC81-26EC-4948-847D-EF78A7061FEA}">
      <dgm:prSet custT="1"/>
      <dgm:spPr/>
      <dgm:t>
        <a:bodyPr/>
        <a:lstStyle/>
        <a:p>
          <a:r>
            <a:rPr lang="pt-BR" sz="2000" dirty="0"/>
            <a:t>Despesas Gerais</a:t>
          </a:r>
        </a:p>
      </dgm:t>
    </dgm:pt>
    <dgm:pt modelId="{064CF5C5-8B69-4DC3-9229-E2BAAABE8932}" type="parTrans" cxnId="{CC0D3088-86B7-4DFC-A439-5A1149AA2A72}">
      <dgm:prSet/>
      <dgm:spPr/>
      <dgm:t>
        <a:bodyPr/>
        <a:lstStyle/>
        <a:p>
          <a:endParaRPr lang="pt-BR" sz="2000"/>
        </a:p>
      </dgm:t>
    </dgm:pt>
    <dgm:pt modelId="{B30EC037-B1D3-4A3F-9009-636FA56D4689}" type="sibTrans" cxnId="{CC0D3088-86B7-4DFC-A439-5A1149AA2A72}">
      <dgm:prSet/>
      <dgm:spPr/>
      <dgm:t>
        <a:bodyPr/>
        <a:lstStyle/>
        <a:p>
          <a:endParaRPr lang="pt-BR" sz="2000"/>
        </a:p>
      </dgm:t>
    </dgm:pt>
    <dgm:pt modelId="{E19D6EB2-187B-4819-9229-718E85246BC1}">
      <dgm:prSet custT="1"/>
      <dgm:spPr/>
      <dgm:t>
        <a:bodyPr/>
        <a:lstStyle/>
        <a:p>
          <a:r>
            <a:rPr lang="pt-BR" sz="1600" dirty="0"/>
            <a:t>Custo unitário (Drivers de mercado)</a:t>
          </a:r>
        </a:p>
      </dgm:t>
    </dgm:pt>
    <dgm:pt modelId="{5BB1D692-B8F2-4C56-9A3F-B3B55C847567}" type="parTrans" cxnId="{A2CD0F8C-E670-492D-8DD4-264286E6F368}">
      <dgm:prSet/>
      <dgm:spPr/>
      <dgm:t>
        <a:bodyPr/>
        <a:lstStyle/>
        <a:p>
          <a:endParaRPr lang="pt-BR" sz="2000"/>
        </a:p>
      </dgm:t>
    </dgm:pt>
    <dgm:pt modelId="{4319BB89-3069-4B5B-ACF6-2F218512ECE4}" type="sibTrans" cxnId="{A2CD0F8C-E670-492D-8DD4-264286E6F368}">
      <dgm:prSet/>
      <dgm:spPr/>
      <dgm:t>
        <a:bodyPr/>
        <a:lstStyle/>
        <a:p>
          <a:endParaRPr lang="pt-BR" sz="2000"/>
        </a:p>
      </dgm:t>
    </dgm:pt>
    <dgm:pt modelId="{E39721C9-5869-4891-BE4C-930354637BC2}">
      <dgm:prSet custT="1"/>
      <dgm:spPr/>
      <dgm:t>
        <a:bodyPr/>
        <a:lstStyle/>
        <a:p>
          <a:r>
            <a:rPr lang="pt-BR" sz="1600" dirty="0"/>
            <a:t>Preço unitário </a:t>
          </a:r>
        </a:p>
      </dgm:t>
    </dgm:pt>
    <dgm:pt modelId="{38969750-8F4B-4F3F-940D-EE7AE9CBC1C7}" type="parTrans" cxnId="{08935629-1815-46C6-9A21-33F093F90D3B}">
      <dgm:prSet/>
      <dgm:spPr/>
      <dgm:t>
        <a:bodyPr/>
        <a:lstStyle/>
        <a:p>
          <a:endParaRPr lang="pt-BR" sz="2000"/>
        </a:p>
      </dgm:t>
    </dgm:pt>
    <dgm:pt modelId="{1DF46586-8931-48DB-BB84-D1493A06A484}" type="sibTrans" cxnId="{08935629-1815-46C6-9A21-33F093F90D3B}">
      <dgm:prSet/>
      <dgm:spPr/>
      <dgm:t>
        <a:bodyPr/>
        <a:lstStyle/>
        <a:p>
          <a:endParaRPr lang="pt-BR" sz="2000"/>
        </a:p>
      </dgm:t>
    </dgm:pt>
    <dgm:pt modelId="{22AD4B15-A805-4141-ACCB-59A9BB3BF1D8}">
      <dgm:prSet custT="1"/>
      <dgm:spPr/>
      <dgm:t>
        <a:bodyPr/>
        <a:lstStyle/>
        <a:p>
          <a:r>
            <a:rPr lang="pt-BR" sz="1600" dirty="0"/>
            <a:t>Custo unitário (Drivers de mercado)</a:t>
          </a:r>
        </a:p>
      </dgm:t>
    </dgm:pt>
    <dgm:pt modelId="{6B9BB27D-54C6-4F84-8493-9D22AAFE7774}" type="parTrans" cxnId="{C33753C1-1F37-4B7D-83D3-35E8DC8C25F6}">
      <dgm:prSet/>
      <dgm:spPr/>
      <dgm:t>
        <a:bodyPr/>
        <a:lstStyle/>
        <a:p>
          <a:endParaRPr lang="pt-BR" sz="2000"/>
        </a:p>
      </dgm:t>
    </dgm:pt>
    <dgm:pt modelId="{620F3323-4548-49CB-8D8A-24CA10667441}" type="sibTrans" cxnId="{C33753C1-1F37-4B7D-83D3-35E8DC8C25F6}">
      <dgm:prSet/>
      <dgm:spPr/>
      <dgm:t>
        <a:bodyPr/>
        <a:lstStyle/>
        <a:p>
          <a:endParaRPr lang="pt-BR" sz="2000"/>
        </a:p>
      </dgm:t>
    </dgm:pt>
    <dgm:pt modelId="{95623CDF-CA21-4B22-A6DD-BE827949B202}">
      <dgm:prSet custT="1"/>
      <dgm:spPr/>
      <dgm:t>
        <a:bodyPr/>
        <a:lstStyle/>
        <a:p>
          <a:r>
            <a:rPr lang="pt-BR" sz="1600"/>
            <a:t>Consumo específico</a:t>
          </a:r>
          <a:endParaRPr lang="pt-BR" sz="1600" dirty="0"/>
        </a:p>
      </dgm:t>
    </dgm:pt>
    <dgm:pt modelId="{093525EB-3CC3-4096-89E8-AD232D53BF96}" type="parTrans" cxnId="{2AF01C9A-1D81-43A8-9851-20233597D3C2}">
      <dgm:prSet/>
      <dgm:spPr/>
      <dgm:t>
        <a:bodyPr/>
        <a:lstStyle/>
        <a:p>
          <a:endParaRPr lang="pt-BR" sz="2000"/>
        </a:p>
      </dgm:t>
    </dgm:pt>
    <dgm:pt modelId="{08357BB2-4041-4613-A3B5-0A9421BE369F}" type="sibTrans" cxnId="{2AF01C9A-1D81-43A8-9851-20233597D3C2}">
      <dgm:prSet/>
      <dgm:spPr/>
      <dgm:t>
        <a:bodyPr/>
        <a:lstStyle/>
        <a:p>
          <a:endParaRPr lang="pt-BR" sz="2000"/>
        </a:p>
      </dgm:t>
    </dgm:pt>
    <dgm:pt modelId="{94C27353-9499-49C8-A811-A8770AFE5723}" type="pres">
      <dgm:prSet presAssocID="{C9025CF1-FC79-4A96-B9DD-011AAFCB42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0DD1B86-8532-44FA-9F8F-880A9504070E}" type="pres">
      <dgm:prSet presAssocID="{C784498D-BB84-4726-9C19-BC87206C22F2}" presName="linNode" presStyleCnt="0"/>
      <dgm:spPr/>
    </dgm:pt>
    <dgm:pt modelId="{A1AE1FD8-73F4-445D-87E9-548C57C607DF}" type="pres">
      <dgm:prSet presAssocID="{C784498D-BB84-4726-9C19-BC87206C22F2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24515F-FDDF-48CD-A15E-A77D5ED310E0}" type="pres">
      <dgm:prSet presAssocID="{C784498D-BB84-4726-9C19-BC87206C22F2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11B856-F943-4D44-8B18-13BD9A42B198}" type="pres">
      <dgm:prSet presAssocID="{8F2E0A1D-861C-47AB-9E6C-B8986920A877}" presName="sp" presStyleCnt="0"/>
      <dgm:spPr/>
    </dgm:pt>
    <dgm:pt modelId="{A997BD68-248F-459C-A31F-0E028BA147DE}" type="pres">
      <dgm:prSet presAssocID="{1B7A3477-F997-4943-825E-31067F214E47}" presName="linNode" presStyleCnt="0"/>
      <dgm:spPr/>
    </dgm:pt>
    <dgm:pt modelId="{F9BFE4A8-3005-4C20-8B83-251DE230137F}" type="pres">
      <dgm:prSet presAssocID="{1B7A3477-F997-4943-825E-31067F214E47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340ACE-5BA0-40BC-A86D-72EC64A035CF}" type="pres">
      <dgm:prSet presAssocID="{1B7A3477-F997-4943-825E-31067F214E47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612FC6-9145-4169-AF85-102E465BD4D7}" type="pres">
      <dgm:prSet presAssocID="{EABFB685-45A6-44B9-B16C-D58E957FF2B5}" presName="sp" presStyleCnt="0"/>
      <dgm:spPr/>
    </dgm:pt>
    <dgm:pt modelId="{FF04C909-AA1D-458E-956C-236A695F2189}" type="pres">
      <dgm:prSet presAssocID="{3D26470F-E0C3-4B16-AAC6-FD7EF81CE74F}" presName="linNode" presStyleCnt="0"/>
      <dgm:spPr/>
    </dgm:pt>
    <dgm:pt modelId="{C0A4F101-0926-4F74-A921-912B05304FAD}" type="pres">
      <dgm:prSet presAssocID="{3D26470F-E0C3-4B16-AAC6-FD7EF81CE74F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193120-E012-4F59-8894-F9F5567A8DFA}" type="pres">
      <dgm:prSet presAssocID="{3D26470F-E0C3-4B16-AAC6-FD7EF81CE74F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95F136D-1550-49DF-9367-22B530E5033D}" type="pres">
      <dgm:prSet presAssocID="{B6DAC7F7-B0BA-4838-90F0-7E226A93CB3F}" presName="sp" presStyleCnt="0"/>
      <dgm:spPr/>
    </dgm:pt>
    <dgm:pt modelId="{2343BBA9-2346-4775-8B97-AEC85FBDF904}" type="pres">
      <dgm:prSet presAssocID="{F0468F6C-2560-49D6-AF26-7C6486A862B0}" presName="linNode" presStyleCnt="0"/>
      <dgm:spPr/>
    </dgm:pt>
    <dgm:pt modelId="{5580D4D0-70C6-414F-9B05-505960046E8B}" type="pres">
      <dgm:prSet presAssocID="{F0468F6C-2560-49D6-AF26-7C6486A862B0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76F949-FF9E-4BD2-B3D4-3F62024F0ED3}" type="pres">
      <dgm:prSet presAssocID="{F0468F6C-2560-49D6-AF26-7C6486A862B0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D82A25-8D0F-4FB5-9207-84CECDA4288D}" type="pres">
      <dgm:prSet presAssocID="{D636B2D1-23CA-4C15-85B2-D8C96333A4C0}" presName="sp" presStyleCnt="0"/>
      <dgm:spPr/>
    </dgm:pt>
    <dgm:pt modelId="{9BCA824F-A597-4E4A-9933-D6FF81B5EB59}" type="pres">
      <dgm:prSet presAssocID="{60517F26-505D-4A76-8829-2833A0513302}" presName="linNode" presStyleCnt="0"/>
      <dgm:spPr/>
    </dgm:pt>
    <dgm:pt modelId="{6BD0D7AD-6D23-4E7B-B996-A06147465889}" type="pres">
      <dgm:prSet presAssocID="{60517F26-505D-4A76-8829-2833A0513302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228E06-E124-4CE3-9EB8-60AEA90C36F3}" type="pres">
      <dgm:prSet presAssocID="{60517F26-505D-4A76-8829-2833A0513302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A06D45-255C-4B77-86A3-351BE524C7AB}" type="pres">
      <dgm:prSet presAssocID="{425D6EDC-771B-404F-BD3C-CF7625FD1D7D}" presName="sp" presStyleCnt="0"/>
      <dgm:spPr/>
    </dgm:pt>
    <dgm:pt modelId="{F4633534-3252-47D4-AFF5-13B5A6D10FBA}" type="pres">
      <dgm:prSet presAssocID="{BBC8CC81-26EC-4948-847D-EF78A7061FEA}" presName="linNode" presStyleCnt="0"/>
      <dgm:spPr/>
    </dgm:pt>
    <dgm:pt modelId="{2BE152DF-0C72-4521-8CBF-9A88F1F7020C}" type="pres">
      <dgm:prSet presAssocID="{BBC8CC81-26EC-4948-847D-EF78A7061FEA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77689A9-28F5-4BB4-B8B3-07BAAB5F4137}" type="pres">
      <dgm:prSet presAssocID="{BBC8CC81-26EC-4948-847D-EF78A7061FEA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2CD0F8C-E670-492D-8DD4-264286E6F368}" srcId="{F0468F6C-2560-49D6-AF26-7C6486A862B0}" destId="{E19D6EB2-187B-4819-9229-718E85246BC1}" srcOrd="0" destOrd="0" parTransId="{5BB1D692-B8F2-4C56-9A3F-B3B55C847567}" sibTransId="{4319BB89-3069-4B5B-ACF6-2F218512ECE4}"/>
    <dgm:cxn modelId="{BFEB13B9-F89A-4984-9665-35E21BA55958}" srcId="{C9025CF1-FC79-4A96-B9DD-011AAFCB424D}" destId="{3D26470F-E0C3-4B16-AAC6-FD7EF81CE74F}" srcOrd="2" destOrd="0" parTransId="{FED8371B-0F43-4226-9B38-0C6C5C4A3513}" sibTransId="{B6DAC7F7-B0BA-4838-90F0-7E226A93CB3F}"/>
    <dgm:cxn modelId="{39284B66-2883-4487-96E3-B804421E881A}" srcId="{3D26470F-E0C3-4B16-AAC6-FD7EF81CE74F}" destId="{852DE051-E7E9-4428-B968-3F23EC0479DA}" srcOrd="0" destOrd="0" parTransId="{202F24C1-15B2-4F57-A0A1-D7305056CA3C}" sibTransId="{5C7FF477-C063-4EE9-BE7B-CD2B8D466650}"/>
    <dgm:cxn modelId="{9075B808-2EC0-42E9-88EE-BAD6927D3D26}" type="presOf" srcId="{55F4F238-EF36-45FF-97D0-5FBCB786F3B8}" destId="{38340ACE-5BA0-40BC-A86D-72EC64A035CF}" srcOrd="0" destOrd="0" presId="urn:microsoft.com/office/officeart/2005/8/layout/vList5"/>
    <dgm:cxn modelId="{203607F7-B276-48B5-AFE5-EBBA2C0F063A}" type="presOf" srcId="{3D26470F-E0C3-4B16-AAC6-FD7EF81CE74F}" destId="{C0A4F101-0926-4F74-A921-912B05304FAD}" srcOrd="0" destOrd="0" presId="urn:microsoft.com/office/officeart/2005/8/layout/vList5"/>
    <dgm:cxn modelId="{CC0D3088-86B7-4DFC-A439-5A1149AA2A72}" srcId="{C9025CF1-FC79-4A96-B9DD-011AAFCB424D}" destId="{BBC8CC81-26EC-4948-847D-EF78A7061FEA}" srcOrd="5" destOrd="0" parTransId="{064CF5C5-8B69-4DC3-9229-E2BAAABE8932}" sibTransId="{B30EC037-B1D3-4A3F-9009-636FA56D4689}"/>
    <dgm:cxn modelId="{B92753E1-CB33-4573-9983-7900B7D9E088}" type="presOf" srcId="{1B7A3477-F997-4943-825E-31067F214E47}" destId="{F9BFE4A8-3005-4C20-8B83-251DE230137F}" srcOrd="0" destOrd="0" presId="urn:microsoft.com/office/officeart/2005/8/layout/vList5"/>
    <dgm:cxn modelId="{F203FBF6-BBCF-4D2C-B9E9-8AA513959213}" srcId="{C9025CF1-FC79-4A96-B9DD-011AAFCB424D}" destId="{C784498D-BB84-4726-9C19-BC87206C22F2}" srcOrd="0" destOrd="0" parTransId="{A3236926-EE46-4721-ADFC-E3E5F83BCA98}" sibTransId="{8F2E0A1D-861C-47AB-9E6C-B8986920A877}"/>
    <dgm:cxn modelId="{3F59BAAE-3D4C-4340-8496-876792BAD3FF}" srcId="{C9025CF1-FC79-4A96-B9DD-011AAFCB424D}" destId="{60517F26-505D-4A76-8829-2833A0513302}" srcOrd="4" destOrd="0" parTransId="{D77D5177-99AE-4C20-978B-4E2EF107D633}" sibTransId="{425D6EDC-771B-404F-BD3C-CF7625FD1D7D}"/>
    <dgm:cxn modelId="{FA7AC33F-B1DF-469D-8103-57FB13E43FBC}" type="presOf" srcId="{BBC8CC81-26EC-4948-847D-EF78A7061FEA}" destId="{2BE152DF-0C72-4521-8CBF-9A88F1F7020C}" srcOrd="0" destOrd="0" presId="urn:microsoft.com/office/officeart/2005/8/layout/vList5"/>
    <dgm:cxn modelId="{1B996DC9-06C1-4F60-9564-C296AE4D9C88}" type="presOf" srcId="{909D4541-530F-4EAC-ADAC-5010498584DB}" destId="{8124515F-FDDF-48CD-A15E-A77D5ED310E0}" srcOrd="0" destOrd="1" presId="urn:microsoft.com/office/officeart/2005/8/layout/vList5"/>
    <dgm:cxn modelId="{7BEDEF51-6F7E-4B03-BCDC-A9A9BB5FF126}" type="presOf" srcId="{B677FC04-F465-42DE-AD17-2D0C56126D4C}" destId="{BA193120-E012-4F59-8894-F9F5567A8DFA}" srcOrd="0" destOrd="1" presId="urn:microsoft.com/office/officeart/2005/8/layout/vList5"/>
    <dgm:cxn modelId="{08935629-1815-46C6-9A21-33F093F90D3B}" srcId="{60517F26-505D-4A76-8829-2833A0513302}" destId="{E39721C9-5869-4891-BE4C-930354637BC2}" srcOrd="0" destOrd="0" parTransId="{38969750-8F4B-4F3F-940D-EE7AE9CBC1C7}" sibTransId="{1DF46586-8931-48DB-BB84-D1493A06A484}"/>
    <dgm:cxn modelId="{37EA16A3-BB53-4BF0-960F-07BAD616016F}" type="presOf" srcId="{E39721C9-5869-4891-BE4C-930354637BC2}" destId="{2F228E06-E124-4CE3-9EB8-60AEA90C36F3}" srcOrd="0" destOrd="0" presId="urn:microsoft.com/office/officeart/2005/8/layout/vList5"/>
    <dgm:cxn modelId="{DEA5F2FC-7A54-46A7-9E86-E217D6FFCCAA}" type="presOf" srcId="{60517F26-505D-4A76-8829-2833A0513302}" destId="{6BD0D7AD-6D23-4E7B-B996-A06147465889}" srcOrd="0" destOrd="0" presId="urn:microsoft.com/office/officeart/2005/8/layout/vList5"/>
    <dgm:cxn modelId="{42589765-9C36-4B49-B9D7-3C073FBB9BBE}" srcId="{3D26470F-E0C3-4B16-AAC6-FD7EF81CE74F}" destId="{B677FC04-F465-42DE-AD17-2D0C56126D4C}" srcOrd="1" destOrd="0" parTransId="{AB66EF56-EE19-4268-8527-E294A1BBC1A1}" sibTransId="{9FBFCA9D-97FA-470C-9F0B-0320A6E8026A}"/>
    <dgm:cxn modelId="{2AF01C9A-1D81-43A8-9851-20233597D3C2}" srcId="{60517F26-505D-4A76-8829-2833A0513302}" destId="{95623CDF-CA21-4B22-A6DD-BE827949B202}" srcOrd="1" destOrd="0" parTransId="{093525EB-3CC3-4096-89E8-AD232D53BF96}" sibTransId="{08357BB2-4041-4613-A3B5-0A9421BE369F}"/>
    <dgm:cxn modelId="{E63E6DDB-177D-4849-AAFF-DB3B606BC101}" type="presOf" srcId="{E19D6EB2-187B-4819-9229-718E85246BC1}" destId="{F876F949-FF9E-4BD2-B3D4-3F62024F0ED3}" srcOrd="0" destOrd="0" presId="urn:microsoft.com/office/officeart/2005/8/layout/vList5"/>
    <dgm:cxn modelId="{C33753C1-1F37-4B7D-83D3-35E8DC8C25F6}" srcId="{BBC8CC81-26EC-4948-847D-EF78A7061FEA}" destId="{22AD4B15-A805-4141-ACCB-59A9BB3BF1D8}" srcOrd="0" destOrd="0" parTransId="{6B9BB27D-54C6-4F84-8493-9D22AAFE7774}" sibTransId="{620F3323-4548-49CB-8D8A-24CA10667441}"/>
    <dgm:cxn modelId="{15015E26-F525-4256-BF51-C90F908F3612}" type="presOf" srcId="{C784498D-BB84-4726-9C19-BC87206C22F2}" destId="{A1AE1FD8-73F4-445D-87E9-548C57C607DF}" srcOrd="0" destOrd="0" presId="urn:microsoft.com/office/officeart/2005/8/layout/vList5"/>
    <dgm:cxn modelId="{B50E6974-4096-472B-A2C3-7D126F3B54B2}" srcId="{C9025CF1-FC79-4A96-B9DD-011AAFCB424D}" destId="{F0468F6C-2560-49D6-AF26-7C6486A862B0}" srcOrd="3" destOrd="0" parTransId="{2AD0EFF4-C999-40E0-8F26-EA8CC803E04D}" sibTransId="{D636B2D1-23CA-4C15-85B2-D8C96333A4C0}"/>
    <dgm:cxn modelId="{CFD1C51F-6D24-4031-96B1-D6EC99819840}" type="presOf" srcId="{852DE051-E7E9-4428-B968-3F23EC0479DA}" destId="{BA193120-E012-4F59-8894-F9F5567A8DFA}" srcOrd="0" destOrd="0" presId="urn:microsoft.com/office/officeart/2005/8/layout/vList5"/>
    <dgm:cxn modelId="{4776189A-22D3-42BE-922B-B97F11E27695}" type="presOf" srcId="{22AD4B15-A805-4141-ACCB-59A9BB3BF1D8}" destId="{577689A9-28F5-4BB4-B8B3-07BAAB5F4137}" srcOrd="0" destOrd="0" presId="urn:microsoft.com/office/officeart/2005/8/layout/vList5"/>
    <dgm:cxn modelId="{1C883BA7-27A1-4910-B8D5-7DBE609BB4A2}" type="presOf" srcId="{87FF1CD6-F62F-45FA-A851-E282A4F44734}" destId="{8124515F-FDDF-48CD-A15E-A77D5ED310E0}" srcOrd="0" destOrd="0" presId="urn:microsoft.com/office/officeart/2005/8/layout/vList5"/>
    <dgm:cxn modelId="{124CBA9D-03B2-4DFA-8709-3C94591B9D8E}" type="presOf" srcId="{95623CDF-CA21-4B22-A6DD-BE827949B202}" destId="{2F228E06-E124-4CE3-9EB8-60AEA90C36F3}" srcOrd="0" destOrd="1" presId="urn:microsoft.com/office/officeart/2005/8/layout/vList5"/>
    <dgm:cxn modelId="{C45DE4BF-DF8E-4C89-8D94-22371ACB108D}" srcId="{1B7A3477-F997-4943-825E-31067F214E47}" destId="{55F4F238-EF36-45FF-97D0-5FBCB786F3B8}" srcOrd="0" destOrd="0" parTransId="{560348FB-D6A6-4CEF-85FF-029AA988C07F}" sibTransId="{DC495E9A-2A57-48FF-B021-7C5C7FF48D01}"/>
    <dgm:cxn modelId="{98186023-C7B1-4954-87E4-3488DC6B15F9}" type="presOf" srcId="{F0468F6C-2560-49D6-AF26-7C6486A862B0}" destId="{5580D4D0-70C6-414F-9B05-505960046E8B}" srcOrd="0" destOrd="0" presId="urn:microsoft.com/office/officeart/2005/8/layout/vList5"/>
    <dgm:cxn modelId="{D78E6168-5C82-431F-8AB0-0615E7F31FF7}" srcId="{C784498D-BB84-4726-9C19-BC87206C22F2}" destId="{87FF1CD6-F62F-45FA-A851-E282A4F44734}" srcOrd="0" destOrd="0" parTransId="{DFA8D0C2-FDEF-45E9-8DC9-0796A55B677B}" sibTransId="{A3477988-CBE0-4716-8E40-247F1E8D4DE8}"/>
    <dgm:cxn modelId="{357258FA-2065-4E64-9149-D6BB0645EFC3}" srcId="{C9025CF1-FC79-4A96-B9DD-011AAFCB424D}" destId="{1B7A3477-F997-4943-825E-31067F214E47}" srcOrd="1" destOrd="0" parTransId="{217603DA-B193-4F02-8917-3173176BC1CC}" sibTransId="{EABFB685-45A6-44B9-B16C-D58E957FF2B5}"/>
    <dgm:cxn modelId="{4A0881D7-9F50-47BD-8F84-B023F1A07699}" srcId="{C784498D-BB84-4726-9C19-BC87206C22F2}" destId="{909D4541-530F-4EAC-ADAC-5010498584DB}" srcOrd="1" destOrd="0" parTransId="{328F86C8-FD50-4AC6-B566-C19F36387CA7}" sibTransId="{32ADF427-7154-4F63-AF29-459E5863AFEE}"/>
    <dgm:cxn modelId="{C5B7DFE7-1E52-42DD-91E9-0C4C9268B0CD}" type="presOf" srcId="{C9025CF1-FC79-4A96-B9DD-011AAFCB424D}" destId="{94C27353-9499-49C8-A811-A8770AFE5723}" srcOrd="0" destOrd="0" presId="urn:microsoft.com/office/officeart/2005/8/layout/vList5"/>
    <dgm:cxn modelId="{207F84B5-0972-47FC-B3D7-61B337A7D7E9}" type="presParOf" srcId="{94C27353-9499-49C8-A811-A8770AFE5723}" destId="{90DD1B86-8532-44FA-9F8F-880A9504070E}" srcOrd="0" destOrd="0" presId="urn:microsoft.com/office/officeart/2005/8/layout/vList5"/>
    <dgm:cxn modelId="{9E1B51B5-DBE2-4BD3-A731-381B8AA7CBF9}" type="presParOf" srcId="{90DD1B86-8532-44FA-9F8F-880A9504070E}" destId="{A1AE1FD8-73F4-445D-87E9-548C57C607DF}" srcOrd="0" destOrd="0" presId="urn:microsoft.com/office/officeart/2005/8/layout/vList5"/>
    <dgm:cxn modelId="{3D7E05F0-71EC-4A9A-8CDE-A9C453185549}" type="presParOf" srcId="{90DD1B86-8532-44FA-9F8F-880A9504070E}" destId="{8124515F-FDDF-48CD-A15E-A77D5ED310E0}" srcOrd="1" destOrd="0" presId="urn:microsoft.com/office/officeart/2005/8/layout/vList5"/>
    <dgm:cxn modelId="{32AA2CEA-9948-437A-A06F-D7742E43F1E1}" type="presParOf" srcId="{94C27353-9499-49C8-A811-A8770AFE5723}" destId="{B211B856-F943-4D44-8B18-13BD9A42B198}" srcOrd="1" destOrd="0" presId="urn:microsoft.com/office/officeart/2005/8/layout/vList5"/>
    <dgm:cxn modelId="{C291F05A-C449-43B8-AD39-7543A73436E3}" type="presParOf" srcId="{94C27353-9499-49C8-A811-A8770AFE5723}" destId="{A997BD68-248F-459C-A31F-0E028BA147DE}" srcOrd="2" destOrd="0" presId="urn:microsoft.com/office/officeart/2005/8/layout/vList5"/>
    <dgm:cxn modelId="{2DEE9872-2237-42A6-BF58-7396DDC905BD}" type="presParOf" srcId="{A997BD68-248F-459C-A31F-0E028BA147DE}" destId="{F9BFE4A8-3005-4C20-8B83-251DE230137F}" srcOrd="0" destOrd="0" presId="urn:microsoft.com/office/officeart/2005/8/layout/vList5"/>
    <dgm:cxn modelId="{719E1A73-D0F4-4F6F-B30C-D758B8991A94}" type="presParOf" srcId="{A997BD68-248F-459C-A31F-0E028BA147DE}" destId="{38340ACE-5BA0-40BC-A86D-72EC64A035CF}" srcOrd="1" destOrd="0" presId="urn:microsoft.com/office/officeart/2005/8/layout/vList5"/>
    <dgm:cxn modelId="{6BEAE6F8-10D3-43C6-AD6A-E8AF68301E72}" type="presParOf" srcId="{94C27353-9499-49C8-A811-A8770AFE5723}" destId="{4C612FC6-9145-4169-AF85-102E465BD4D7}" srcOrd="3" destOrd="0" presId="urn:microsoft.com/office/officeart/2005/8/layout/vList5"/>
    <dgm:cxn modelId="{DE03B3C2-145A-4ED7-971D-4D0D6489DC40}" type="presParOf" srcId="{94C27353-9499-49C8-A811-A8770AFE5723}" destId="{FF04C909-AA1D-458E-956C-236A695F2189}" srcOrd="4" destOrd="0" presId="urn:microsoft.com/office/officeart/2005/8/layout/vList5"/>
    <dgm:cxn modelId="{BC73E73C-3487-4653-BB73-5C9410766EA4}" type="presParOf" srcId="{FF04C909-AA1D-458E-956C-236A695F2189}" destId="{C0A4F101-0926-4F74-A921-912B05304FAD}" srcOrd="0" destOrd="0" presId="urn:microsoft.com/office/officeart/2005/8/layout/vList5"/>
    <dgm:cxn modelId="{79721687-3C3F-4888-9330-5DB4D1C4BCBD}" type="presParOf" srcId="{FF04C909-AA1D-458E-956C-236A695F2189}" destId="{BA193120-E012-4F59-8894-F9F5567A8DFA}" srcOrd="1" destOrd="0" presId="urn:microsoft.com/office/officeart/2005/8/layout/vList5"/>
    <dgm:cxn modelId="{B6A03D2C-80C8-4B71-89AC-422A349CD4B1}" type="presParOf" srcId="{94C27353-9499-49C8-A811-A8770AFE5723}" destId="{995F136D-1550-49DF-9367-22B530E5033D}" srcOrd="5" destOrd="0" presId="urn:microsoft.com/office/officeart/2005/8/layout/vList5"/>
    <dgm:cxn modelId="{359989F3-A643-4BE8-AC52-30A028A108CB}" type="presParOf" srcId="{94C27353-9499-49C8-A811-A8770AFE5723}" destId="{2343BBA9-2346-4775-8B97-AEC85FBDF904}" srcOrd="6" destOrd="0" presId="urn:microsoft.com/office/officeart/2005/8/layout/vList5"/>
    <dgm:cxn modelId="{DFCFE682-EEB8-4A37-9216-DFF0A5CFE10A}" type="presParOf" srcId="{2343BBA9-2346-4775-8B97-AEC85FBDF904}" destId="{5580D4D0-70C6-414F-9B05-505960046E8B}" srcOrd="0" destOrd="0" presId="urn:microsoft.com/office/officeart/2005/8/layout/vList5"/>
    <dgm:cxn modelId="{A875D894-B297-4B69-8059-24B7BEDB5BD5}" type="presParOf" srcId="{2343BBA9-2346-4775-8B97-AEC85FBDF904}" destId="{F876F949-FF9E-4BD2-B3D4-3F62024F0ED3}" srcOrd="1" destOrd="0" presId="urn:microsoft.com/office/officeart/2005/8/layout/vList5"/>
    <dgm:cxn modelId="{79EA1D28-D5FE-4FF0-834B-85D75B78FA27}" type="presParOf" srcId="{94C27353-9499-49C8-A811-A8770AFE5723}" destId="{A0D82A25-8D0F-4FB5-9207-84CECDA4288D}" srcOrd="7" destOrd="0" presId="urn:microsoft.com/office/officeart/2005/8/layout/vList5"/>
    <dgm:cxn modelId="{0351DBF1-43AD-4F8E-9004-B1F0FD341680}" type="presParOf" srcId="{94C27353-9499-49C8-A811-A8770AFE5723}" destId="{9BCA824F-A597-4E4A-9933-D6FF81B5EB59}" srcOrd="8" destOrd="0" presId="urn:microsoft.com/office/officeart/2005/8/layout/vList5"/>
    <dgm:cxn modelId="{69773CE9-9BCF-43E9-BDCD-56AC11702DB6}" type="presParOf" srcId="{9BCA824F-A597-4E4A-9933-D6FF81B5EB59}" destId="{6BD0D7AD-6D23-4E7B-B996-A06147465889}" srcOrd="0" destOrd="0" presId="urn:microsoft.com/office/officeart/2005/8/layout/vList5"/>
    <dgm:cxn modelId="{4C4659EE-F528-4E4F-8AD1-6EC6C660315B}" type="presParOf" srcId="{9BCA824F-A597-4E4A-9933-D6FF81B5EB59}" destId="{2F228E06-E124-4CE3-9EB8-60AEA90C36F3}" srcOrd="1" destOrd="0" presId="urn:microsoft.com/office/officeart/2005/8/layout/vList5"/>
    <dgm:cxn modelId="{0C6D9E3D-A1BC-437D-8168-376DD94B3665}" type="presParOf" srcId="{94C27353-9499-49C8-A811-A8770AFE5723}" destId="{FBA06D45-255C-4B77-86A3-351BE524C7AB}" srcOrd="9" destOrd="0" presId="urn:microsoft.com/office/officeart/2005/8/layout/vList5"/>
    <dgm:cxn modelId="{CB0BEB58-72C9-4B51-AB7A-E160A82C66BA}" type="presParOf" srcId="{94C27353-9499-49C8-A811-A8770AFE5723}" destId="{F4633534-3252-47D4-AFF5-13B5A6D10FBA}" srcOrd="10" destOrd="0" presId="urn:microsoft.com/office/officeart/2005/8/layout/vList5"/>
    <dgm:cxn modelId="{820DBE71-E8F3-44BA-867B-30044B8A2B84}" type="presParOf" srcId="{F4633534-3252-47D4-AFF5-13B5A6D10FBA}" destId="{2BE152DF-0C72-4521-8CBF-9A88F1F7020C}" srcOrd="0" destOrd="0" presId="urn:microsoft.com/office/officeart/2005/8/layout/vList5"/>
    <dgm:cxn modelId="{56199052-C0B4-4CBB-AFB5-06BC3F54BF33}" type="presParOf" srcId="{F4633534-3252-47D4-AFF5-13B5A6D10FBA}" destId="{577689A9-28F5-4BB4-B8B3-07BAAB5F413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22C236-D8E3-4299-8760-117B7B263452}" type="doc">
      <dgm:prSet loTypeId="urn:microsoft.com/office/officeart/2005/8/layout/hList1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A41D7DC2-10A1-4232-BF07-C50894A8B4E1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t-BR" sz="1600" b="1" dirty="0"/>
            <a:t>Receitas indiretas</a:t>
          </a:r>
        </a:p>
      </dgm:t>
    </dgm:pt>
    <dgm:pt modelId="{6DB21249-4DA1-40EE-95C5-44B78272A2E9}" type="parTrans" cxnId="{7E132B8C-1ADB-45BD-B5E8-BBE5E5DAF37E}">
      <dgm:prSet/>
      <dgm:spPr/>
      <dgm:t>
        <a:bodyPr/>
        <a:lstStyle/>
        <a:p>
          <a:endParaRPr lang="pt-BR" sz="1400"/>
        </a:p>
      </dgm:t>
    </dgm:pt>
    <dgm:pt modelId="{BA0A0FAA-0439-4417-BD04-B69940BD2A4D}" type="sibTrans" cxnId="{7E132B8C-1ADB-45BD-B5E8-BBE5E5DAF37E}">
      <dgm:prSet/>
      <dgm:spPr/>
      <dgm:t>
        <a:bodyPr/>
        <a:lstStyle/>
        <a:p>
          <a:endParaRPr lang="pt-BR" sz="1400"/>
        </a:p>
      </dgm:t>
    </dgm:pt>
    <dgm:pt modelId="{7738F32D-841D-4638-BDB2-9ACEB6FDF51E}">
      <dgm:prSet phldrT="[Texto]" custT="1"/>
      <dgm:spPr/>
      <dgm:t>
        <a:bodyPr/>
        <a:lstStyle/>
        <a:p>
          <a:pPr>
            <a:spcAft>
              <a:spcPts val="400"/>
            </a:spcAft>
          </a:pPr>
          <a:r>
            <a:rPr lang="pt-BR" sz="1600" dirty="0"/>
            <a:t>Ligações e religações</a:t>
          </a:r>
        </a:p>
      </dgm:t>
    </dgm:pt>
    <dgm:pt modelId="{47C16871-3AF1-4590-9B2B-A5CCD5D4E128}" type="parTrans" cxnId="{F5C62F51-512B-4F85-933D-AC58321B3F2D}">
      <dgm:prSet/>
      <dgm:spPr/>
      <dgm:t>
        <a:bodyPr/>
        <a:lstStyle/>
        <a:p>
          <a:endParaRPr lang="pt-BR" sz="1400"/>
        </a:p>
      </dgm:t>
    </dgm:pt>
    <dgm:pt modelId="{E8359990-8312-4E70-BA20-864714E1FCCE}" type="sibTrans" cxnId="{F5C62F51-512B-4F85-933D-AC58321B3F2D}">
      <dgm:prSet/>
      <dgm:spPr/>
      <dgm:t>
        <a:bodyPr/>
        <a:lstStyle/>
        <a:p>
          <a:endParaRPr lang="pt-BR" sz="1400"/>
        </a:p>
      </dgm:t>
    </dgm:pt>
    <dgm:pt modelId="{29A7C1FE-99D1-480D-9B07-A9E03F4EBBAF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t-BR" sz="1600" b="1" dirty="0"/>
            <a:t>Outras receitas</a:t>
          </a:r>
        </a:p>
      </dgm:t>
    </dgm:pt>
    <dgm:pt modelId="{802C36CA-2957-4657-9C68-4B74AB5C0263}" type="parTrans" cxnId="{D71FD57B-DDEB-4D6D-AE72-F4D4EF8CF71B}">
      <dgm:prSet/>
      <dgm:spPr/>
      <dgm:t>
        <a:bodyPr/>
        <a:lstStyle/>
        <a:p>
          <a:endParaRPr lang="pt-BR" sz="1400"/>
        </a:p>
      </dgm:t>
    </dgm:pt>
    <dgm:pt modelId="{1AB803D5-0003-4BAA-BEA7-E4732A258C39}" type="sibTrans" cxnId="{D71FD57B-DDEB-4D6D-AE72-F4D4EF8CF71B}">
      <dgm:prSet/>
      <dgm:spPr/>
      <dgm:t>
        <a:bodyPr/>
        <a:lstStyle/>
        <a:p>
          <a:endParaRPr lang="pt-BR" sz="1400"/>
        </a:p>
      </dgm:t>
    </dgm:pt>
    <dgm:pt modelId="{598663CE-996C-4905-88C7-673FCEF7CB8B}">
      <dgm:prSet phldrT="[Texto]" custT="1"/>
      <dgm:spPr/>
      <dgm:t>
        <a:bodyPr/>
        <a:lstStyle/>
        <a:p>
          <a:pPr>
            <a:spcAft>
              <a:spcPts val="400"/>
            </a:spcAft>
          </a:pPr>
          <a:r>
            <a:rPr lang="pt-BR" sz="1600" dirty="0"/>
            <a:t>Alienação de ativos</a:t>
          </a:r>
        </a:p>
      </dgm:t>
    </dgm:pt>
    <dgm:pt modelId="{CB2AF134-95A6-4638-842F-0C3F8C0939F1}" type="parTrans" cxnId="{52883C6A-9669-4FFB-B484-560170AFEFC7}">
      <dgm:prSet/>
      <dgm:spPr/>
      <dgm:t>
        <a:bodyPr/>
        <a:lstStyle/>
        <a:p>
          <a:endParaRPr lang="pt-BR" sz="1400"/>
        </a:p>
      </dgm:t>
    </dgm:pt>
    <dgm:pt modelId="{E5A8BCE5-A76F-4DD7-93FE-438F2AB0CF76}" type="sibTrans" cxnId="{52883C6A-9669-4FFB-B484-560170AFEFC7}">
      <dgm:prSet/>
      <dgm:spPr/>
      <dgm:t>
        <a:bodyPr/>
        <a:lstStyle/>
        <a:p>
          <a:endParaRPr lang="pt-BR" sz="1400"/>
        </a:p>
      </dgm:t>
    </dgm:pt>
    <dgm:pt modelId="{F6939C0F-0793-4923-99BD-BEA8B45E373C}">
      <dgm:prSet phldrT="[Texto]" custT="1"/>
      <dgm:spPr/>
      <dgm:t>
        <a:bodyPr/>
        <a:lstStyle/>
        <a:p>
          <a:pPr>
            <a:spcAft>
              <a:spcPts val="400"/>
            </a:spcAft>
          </a:pPr>
          <a:r>
            <a:rPr lang="pt-BR" sz="1600" dirty="0"/>
            <a:t>Reparos em redes</a:t>
          </a:r>
        </a:p>
      </dgm:t>
    </dgm:pt>
    <dgm:pt modelId="{E43CDE1A-A493-4192-A525-157E17C61870}" type="parTrans" cxnId="{EE5D3221-73F0-482E-BAAC-22FF31AA98D0}">
      <dgm:prSet/>
      <dgm:spPr/>
      <dgm:t>
        <a:bodyPr/>
        <a:lstStyle/>
        <a:p>
          <a:endParaRPr lang="pt-BR" sz="1400"/>
        </a:p>
      </dgm:t>
    </dgm:pt>
    <dgm:pt modelId="{058C9189-0342-47E6-8212-2B1DDB298550}" type="sibTrans" cxnId="{EE5D3221-73F0-482E-BAAC-22FF31AA98D0}">
      <dgm:prSet/>
      <dgm:spPr/>
      <dgm:t>
        <a:bodyPr/>
        <a:lstStyle/>
        <a:p>
          <a:endParaRPr lang="pt-BR" sz="1400"/>
        </a:p>
      </dgm:t>
    </dgm:pt>
    <dgm:pt modelId="{7384ED04-557E-405D-8840-A9B367CFA0D0}">
      <dgm:prSet phldrT="[Texto]" custT="1"/>
      <dgm:spPr/>
      <dgm:t>
        <a:bodyPr/>
        <a:lstStyle/>
        <a:p>
          <a:pPr>
            <a:spcAft>
              <a:spcPts val="400"/>
            </a:spcAft>
          </a:pPr>
          <a:r>
            <a:rPr lang="pt-BR" sz="1600" dirty="0"/>
            <a:t>Vistorias, atestados e outros</a:t>
          </a:r>
        </a:p>
      </dgm:t>
    </dgm:pt>
    <dgm:pt modelId="{F209A027-4898-49A4-8523-44230A29B812}" type="parTrans" cxnId="{B032AFFA-3FF7-4A85-A6F3-9F7D2AB32C2D}">
      <dgm:prSet/>
      <dgm:spPr/>
      <dgm:t>
        <a:bodyPr/>
        <a:lstStyle/>
        <a:p>
          <a:endParaRPr lang="pt-BR" sz="1400"/>
        </a:p>
      </dgm:t>
    </dgm:pt>
    <dgm:pt modelId="{A2E2C8F7-D270-4C76-9627-B20AD2AAD7C7}" type="sibTrans" cxnId="{B032AFFA-3FF7-4A85-A6F3-9F7D2AB32C2D}">
      <dgm:prSet/>
      <dgm:spPr/>
      <dgm:t>
        <a:bodyPr/>
        <a:lstStyle/>
        <a:p>
          <a:endParaRPr lang="pt-BR" sz="1400"/>
        </a:p>
      </dgm:t>
    </dgm:pt>
    <dgm:pt modelId="{D682EC1B-258C-411B-A0F9-8061EE03A676}">
      <dgm:prSet custT="1"/>
      <dgm:spPr/>
      <dgm:t>
        <a:bodyPr/>
        <a:lstStyle/>
        <a:p>
          <a:pPr>
            <a:spcAft>
              <a:spcPts val="400"/>
            </a:spcAft>
          </a:pPr>
          <a:r>
            <a:rPr lang="pt-BR" sz="1600" dirty="0"/>
            <a:t>Sucata</a:t>
          </a:r>
        </a:p>
      </dgm:t>
    </dgm:pt>
    <dgm:pt modelId="{44C07866-9BB4-474B-89B2-B5AE7DF04AAA}" type="parTrans" cxnId="{B2F45E24-1C0B-4018-B812-B9735A1616A5}">
      <dgm:prSet/>
      <dgm:spPr/>
      <dgm:t>
        <a:bodyPr/>
        <a:lstStyle/>
        <a:p>
          <a:endParaRPr lang="pt-BR" sz="1400"/>
        </a:p>
      </dgm:t>
    </dgm:pt>
    <dgm:pt modelId="{04E0E3E8-3E1D-4CAE-8EAD-F415E05EC007}" type="sibTrans" cxnId="{B2F45E24-1C0B-4018-B812-B9735A1616A5}">
      <dgm:prSet/>
      <dgm:spPr/>
      <dgm:t>
        <a:bodyPr/>
        <a:lstStyle/>
        <a:p>
          <a:endParaRPr lang="pt-BR" sz="1400"/>
        </a:p>
      </dgm:t>
    </dgm:pt>
    <dgm:pt modelId="{D9916FDB-58C6-4C6F-9BC9-453857C2506D}">
      <dgm:prSet custT="1"/>
      <dgm:spPr/>
      <dgm:t>
        <a:bodyPr/>
        <a:lstStyle/>
        <a:p>
          <a:pPr>
            <a:spcAft>
              <a:spcPts val="400"/>
            </a:spcAft>
          </a:pPr>
          <a:r>
            <a:rPr lang="pt-BR" sz="1600" dirty="0"/>
            <a:t>Editais</a:t>
          </a:r>
        </a:p>
      </dgm:t>
    </dgm:pt>
    <dgm:pt modelId="{8D8F7101-AE2D-4DF5-9E14-8EA9CAEB5736}" type="parTrans" cxnId="{735C33EB-9873-49ED-97E2-B3CE2B223D51}">
      <dgm:prSet/>
      <dgm:spPr/>
      <dgm:t>
        <a:bodyPr/>
        <a:lstStyle/>
        <a:p>
          <a:endParaRPr lang="pt-BR" sz="1400"/>
        </a:p>
      </dgm:t>
    </dgm:pt>
    <dgm:pt modelId="{4C2627FE-3196-480E-8C75-3D370B4317F8}" type="sibTrans" cxnId="{735C33EB-9873-49ED-97E2-B3CE2B223D51}">
      <dgm:prSet/>
      <dgm:spPr/>
      <dgm:t>
        <a:bodyPr/>
        <a:lstStyle/>
        <a:p>
          <a:endParaRPr lang="pt-BR" sz="1400"/>
        </a:p>
      </dgm:t>
    </dgm:pt>
    <dgm:pt modelId="{8617CCD1-B654-4CEF-8AB7-BCEDACEC9FD6}">
      <dgm:prSet custT="1"/>
      <dgm:spPr/>
      <dgm:t>
        <a:bodyPr/>
        <a:lstStyle/>
        <a:p>
          <a:pPr>
            <a:spcAft>
              <a:spcPts val="400"/>
            </a:spcAft>
          </a:pPr>
          <a:r>
            <a:rPr lang="pt-BR" sz="1600" dirty="0"/>
            <a:t>Multas e cauções</a:t>
          </a:r>
        </a:p>
      </dgm:t>
    </dgm:pt>
    <dgm:pt modelId="{16561D0A-DCD2-490A-86D1-D95764628E5A}" type="parTrans" cxnId="{83517820-06C6-4D6D-AD57-C2E3FE182CD4}">
      <dgm:prSet/>
      <dgm:spPr/>
      <dgm:t>
        <a:bodyPr/>
        <a:lstStyle/>
        <a:p>
          <a:endParaRPr lang="pt-BR" sz="1400"/>
        </a:p>
      </dgm:t>
    </dgm:pt>
    <dgm:pt modelId="{255A6083-5C07-4467-BFD9-44DEE8553F56}" type="sibTrans" cxnId="{83517820-06C6-4D6D-AD57-C2E3FE182CD4}">
      <dgm:prSet/>
      <dgm:spPr/>
      <dgm:t>
        <a:bodyPr/>
        <a:lstStyle/>
        <a:p>
          <a:endParaRPr lang="pt-BR" sz="1400"/>
        </a:p>
      </dgm:t>
    </dgm:pt>
    <dgm:pt modelId="{147FAE06-8FCB-469C-ACD9-3938B47777CD}">
      <dgm:prSet custT="1"/>
      <dgm:spPr/>
      <dgm:t>
        <a:bodyPr/>
        <a:lstStyle/>
        <a:p>
          <a:pPr>
            <a:spcAft>
              <a:spcPts val="400"/>
            </a:spcAft>
          </a:pPr>
          <a:r>
            <a:rPr lang="pt-BR" sz="1600" dirty="0"/>
            <a:t>Serviços Técnicos</a:t>
          </a:r>
        </a:p>
      </dgm:t>
    </dgm:pt>
    <dgm:pt modelId="{ACE47380-2E54-430D-AB44-55CBBF2CECF1}" type="parTrans" cxnId="{7FF42094-6352-4DDF-9848-7C9A194B8A3E}">
      <dgm:prSet/>
      <dgm:spPr/>
      <dgm:t>
        <a:bodyPr/>
        <a:lstStyle/>
        <a:p>
          <a:endParaRPr lang="pt-BR" sz="1400"/>
        </a:p>
      </dgm:t>
    </dgm:pt>
    <dgm:pt modelId="{BDAA5140-8239-4165-BEEA-6997D928FD55}" type="sibTrans" cxnId="{7FF42094-6352-4DDF-9848-7C9A194B8A3E}">
      <dgm:prSet/>
      <dgm:spPr/>
      <dgm:t>
        <a:bodyPr/>
        <a:lstStyle/>
        <a:p>
          <a:endParaRPr lang="pt-BR" sz="1400"/>
        </a:p>
      </dgm:t>
    </dgm:pt>
    <dgm:pt modelId="{35727933-2B3E-4B12-B736-B3EA794D8251}">
      <dgm:prSet custT="1"/>
      <dgm:spPr/>
      <dgm:t>
        <a:bodyPr/>
        <a:lstStyle/>
        <a:p>
          <a:pPr>
            <a:spcAft>
              <a:spcPts val="400"/>
            </a:spcAft>
          </a:pPr>
          <a:r>
            <a:rPr lang="pt-BR" sz="1600" dirty="0"/>
            <a:t>Alienação e locação de imóveis</a:t>
          </a:r>
        </a:p>
      </dgm:t>
    </dgm:pt>
    <dgm:pt modelId="{88F5AE90-7A54-41CB-AD54-7BC11BDD5853}" type="parTrans" cxnId="{0A82B78F-2513-4281-A2A8-499D3B264463}">
      <dgm:prSet/>
      <dgm:spPr/>
      <dgm:t>
        <a:bodyPr/>
        <a:lstStyle/>
        <a:p>
          <a:endParaRPr lang="pt-BR" sz="1400"/>
        </a:p>
      </dgm:t>
    </dgm:pt>
    <dgm:pt modelId="{0D2D5262-76AD-4201-923C-D34C81A06420}" type="sibTrans" cxnId="{0A82B78F-2513-4281-A2A8-499D3B264463}">
      <dgm:prSet/>
      <dgm:spPr/>
      <dgm:t>
        <a:bodyPr/>
        <a:lstStyle/>
        <a:p>
          <a:endParaRPr lang="pt-BR" sz="1400"/>
        </a:p>
      </dgm:t>
    </dgm:pt>
    <dgm:pt modelId="{A4DEA14A-3124-42DB-BEE9-67EB608B1A7D}">
      <dgm:prSet custT="1"/>
      <dgm:spPr/>
      <dgm:t>
        <a:bodyPr/>
        <a:lstStyle/>
        <a:p>
          <a:pPr>
            <a:spcAft>
              <a:spcPts val="400"/>
            </a:spcAft>
          </a:pPr>
          <a:r>
            <a:rPr lang="pt-BR" sz="1600" dirty="0"/>
            <a:t>Água de reuso</a:t>
          </a:r>
        </a:p>
      </dgm:t>
    </dgm:pt>
    <dgm:pt modelId="{A65F172A-F25A-4612-93E5-1D174A140430}" type="parTrans" cxnId="{815AAC43-36CB-4BC7-B5B7-45E31AED92A3}">
      <dgm:prSet/>
      <dgm:spPr/>
      <dgm:t>
        <a:bodyPr/>
        <a:lstStyle/>
        <a:p>
          <a:endParaRPr lang="pt-BR" sz="1400"/>
        </a:p>
      </dgm:t>
    </dgm:pt>
    <dgm:pt modelId="{FDF01980-1347-4C74-85AE-F5B59CB329FD}" type="sibTrans" cxnId="{815AAC43-36CB-4BC7-B5B7-45E31AED92A3}">
      <dgm:prSet/>
      <dgm:spPr/>
      <dgm:t>
        <a:bodyPr/>
        <a:lstStyle/>
        <a:p>
          <a:endParaRPr lang="pt-BR" sz="1400"/>
        </a:p>
      </dgm:t>
    </dgm:pt>
    <dgm:pt modelId="{BDA584FF-74A0-49F2-92AC-B1B666994293}">
      <dgm:prSet custT="1"/>
      <dgm:spPr/>
      <dgm:t>
        <a:bodyPr/>
        <a:lstStyle/>
        <a:p>
          <a:pPr>
            <a:spcAft>
              <a:spcPts val="400"/>
            </a:spcAft>
          </a:pPr>
          <a:r>
            <a:rPr lang="pt-BR" sz="1600" dirty="0"/>
            <a:t>Projeto Pura – Programa de Uso Racional da Água</a:t>
          </a:r>
        </a:p>
      </dgm:t>
    </dgm:pt>
    <dgm:pt modelId="{25083C6A-0CAD-4719-8530-BF5DC6E4A9DB}" type="parTrans" cxnId="{775D8193-C20B-4B55-B567-593BFEA176B7}">
      <dgm:prSet/>
      <dgm:spPr/>
      <dgm:t>
        <a:bodyPr/>
        <a:lstStyle/>
        <a:p>
          <a:endParaRPr lang="pt-BR" sz="1400"/>
        </a:p>
      </dgm:t>
    </dgm:pt>
    <dgm:pt modelId="{4B7EDC1E-A1E7-48DE-A0AE-00262D50C82A}" type="sibTrans" cxnId="{775D8193-C20B-4B55-B567-593BFEA176B7}">
      <dgm:prSet/>
      <dgm:spPr/>
      <dgm:t>
        <a:bodyPr/>
        <a:lstStyle/>
        <a:p>
          <a:endParaRPr lang="pt-BR" sz="1400"/>
        </a:p>
      </dgm:t>
    </dgm:pt>
    <dgm:pt modelId="{832D5266-1145-44B8-A4D6-7051410E7681}">
      <dgm:prSet phldrT="[Texto]" custT="1"/>
      <dgm:spPr/>
      <dgm:t>
        <a:bodyPr/>
        <a:lstStyle/>
        <a:p>
          <a:pPr>
            <a:spcAft>
              <a:spcPts val="400"/>
            </a:spcAft>
          </a:pPr>
          <a:r>
            <a:rPr lang="pt-BR" sz="1600" dirty="0"/>
            <a:t>Ampliações de redes</a:t>
          </a:r>
        </a:p>
      </dgm:t>
    </dgm:pt>
    <dgm:pt modelId="{4046ADE7-8190-4CCA-85B0-7CB917A92B6A}" type="parTrans" cxnId="{EF2A7977-6768-4209-A965-7D2760522467}">
      <dgm:prSet/>
      <dgm:spPr/>
      <dgm:t>
        <a:bodyPr/>
        <a:lstStyle/>
        <a:p>
          <a:endParaRPr lang="pt-BR"/>
        </a:p>
      </dgm:t>
    </dgm:pt>
    <dgm:pt modelId="{9D692D65-5DF0-4857-BBFF-3C5171F47F82}" type="sibTrans" cxnId="{EF2A7977-6768-4209-A965-7D2760522467}">
      <dgm:prSet/>
      <dgm:spPr/>
      <dgm:t>
        <a:bodyPr/>
        <a:lstStyle/>
        <a:p>
          <a:endParaRPr lang="pt-BR"/>
        </a:p>
      </dgm:t>
    </dgm:pt>
    <dgm:pt modelId="{38DF66F6-5F20-456C-840C-424D5FB60660}">
      <dgm:prSet phldrT="[Texto]" custT="1"/>
      <dgm:spPr/>
      <dgm:t>
        <a:bodyPr/>
        <a:lstStyle/>
        <a:p>
          <a:pPr>
            <a:spcAft>
              <a:spcPts val="400"/>
            </a:spcAft>
          </a:pPr>
          <a:r>
            <a:rPr lang="pt-BR" sz="1600" dirty="0"/>
            <a:t>Conserto e reposição de caixas para abrigo de hidrômetros</a:t>
          </a:r>
        </a:p>
      </dgm:t>
    </dgm:pt>
    <dgm:pt modelId="{63AE62F6-6065-4611-8D20-810A80273801}" type="parTrans" cxnId="{1FBD9292-262C-4E31-9422-DB39DB9461EC}">
      <dgm:prSet/>
      <dgm:spPr/>
      <dgm:t>
        <a:bodyPr/>
        <a:lstStyle/>
        <a:p>
          <a:endParaRPr lang="pt-BR"/>
        </a:p>
      </dgm:t>
    </dgm:pt>
    <dgm:pt modelId="{4E7CA395-775A-4B6E-80F2-577C4E28371B}" type="sibTrans" cxnId="{1FBD9292-262C-4E31-9422-DB39DB9461EC}">
      <dgm:prSet/>
      <dgm:spPr/>
      <dgm:t>
        <a:bodyPr/>
        <a:lstStyle/>
        <a:p>
          <a:endParaRPr lang="pt-BR"/>
        </a:p>
      </dgm:t>
    </dgm:pt>
    <dgm:pt modelId="{B95B562C-491B-4C36-AC32-D634C3F12065}">
      <dgm:prSet phldrT="[Texto]" custT="1"/>
      <dgm:spPr/>
      <dgm:t>
        <a:bodyPr/>
        <a:lstStyle/>
        <a:p>
          <a:pPr>
            <a:spcAft>
              <a:spcPts val="400"/>
            </a:spcAft>
          </a:pPr>
          <a:r>
            <a:rPr lang="pt-BR" sz="1600" dirty="0"/>
            <a:t>Acréscimo por impontualidade no pagamento das contas</a:t>
          </a:r>
        </a:p>
      </dgm:t>
    </dgm:pt>
    <dgm:pt modelId="{6D481791-4319-4C35-BF23-A41CECDBF0BA}" type="parTrans" cxnId="{0941188F-3006-4380-B653-66661D9E0E2E}">
      <dgm:prSet/>
      <dgm:spPr/>
      <dgm:t>
        <a:bodyPr/>
        <a:lstStyle/>
        <a:p>
          <a:endParaRPr lang="pt-BR"/>
        </a:p>
      </dgm:t>
    </dgm:pt>
    <dgm:pt modelId="{8FC8A140-6BA9-46F6-BF83-1650022E1870}" type="sibTrans" cxnId="{0941188F-3006-4380-B653-66661D9E0E2E}">
      <dgm:prSet/>
      <dgm:spPr/>
      <dgm:t>
        <a:bodyPr/>
        <a:lstStyle/>
        <a:p>
          <a:endParaRPr lang="pt-BR"/>
        </a:p>
      </dgm:t>
    </dgm:pt>
    <dgm:pt modelId="{6B18ED2E-06B9-43A6-A069-4D2AF86BD0EB}" type="pres">
      <dgm:prSet presAssocID="{FE22C236-D8E3-4299-8760-117B7B2634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3F91B31-2F08-4941-B5C0-D4CB3C6B4CD9}" type="pres">
      <dgm:prSet presAssocID="{A41D7DC2-10A1-4232-BF07-C50894A8B4E1}" presName="composite" presStyleCnt="0"/>
      <dgm:spPr/>
    </dgm:pt>
    <dgm:pt modelId="{755ADFF6-71C4-4E0A-A49F-F6FD0DEE7DA1}" type="pres">
      <dgm:prSet presAssocID="{A41D7DC2-10A1-4232-BF07-C50894A8B4E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A5C5E6-830E-4DEE-B671-589D7E3F6666}" type="pres">
      <dgm:prSet presAssocID="{A41D7DC2-10A1-4232-BF07-C50894A8B4E1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0B6BEB-48E8-4D37-9F3B-5ABE7300B4B9}" type="pres">
      <dgm:prSet presAssocID="{BA0A0FAA-0439-4417-BD04-B69940BD2A4D}" presName="space" presStyleCnt="0"/>
      <dgm:spPr/>
    </dgm:pt>
    <dgm:pt modelId="{F95FEE17-310E-4DB2-A5D9-4694923BD5CB}" type="pres">
      <dgm:prSet presAssocID="{29A7C1FE-99D1-480D-9B07-A9E03F4EBBAF}" presName="composite" presStyleCnt="0"/>
      <dgm:spPr/>
    </dgm:pt>
    <dgm:pt modelId="{CB9D8E74-AD6D-4EAC-825F-1D46521D9A80}" type="pres">
      <dgm:prSet presAssocID="{29A7C1FE-99D1-480D-9B07-A9E03F4EBBA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C08002-030A-4263-AC0B-6541420E4A55}" type="pres">
      <dgm:prSet presAssocID="{29A7C1FE-99D1-480D-9B07-A9E03F4EBBA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35C33EB-9873-49ED-97E2-B3CE2B223D51}" srcId="{29A7C1FE-99D1-480D-9B07-A9E03F4EBBAF}" destId="{D9916FDB-58C6-4C6F-9BC9-453857C2506D}" srcOrd="2" destOrd="0" parTransId="{8D8F7101-AE2D-4DF5-9E14-8EA9CAEB5736}" sibTransId="{4C2627FE-3196-480E-8C75-3D370B4317F8}"/>
    <dgm:cxn modelId="{E7ABFD41-0FAC-4624-BF05-FAFE2136CDFE}" type="presOf" srcId="{7384ED04-557E-405D-8840-A9B367CFA0D0}" destId="{71A5C5E6-830E-4DEE-B671-589D7E3F6666}" srcOrd="0" destOrd="5" presId="urn:microsoft.com/office/officeart/2005/8/layout/hList1"/>
    <dgm:cxn modelId="{EE5D3221-73F0-482E-BAAC-22FF31AA98D0}" srcId="{A41D7DC2-10A1-4232-BF07-C50894A8B4E1}" destId="{F6939C0F-0793-4923-99BD-BEA8B45E373C}" srcOrd="3" destOrd="0" parTransId="{E43CDE1A-A493-4192-A525-157E17C61870}" sibTransId="{058C9189-0342-47E6-8212-2B1DDB298550}"/>
    <dgm:cxn modelId="{54142FE2-FE2A-44FA-BB95-6EC7EAC6F3A1}" type="presOf" srcId="{D9916FDB-58C6-4C6F-9BC9-453857C2506D}" destId="{42C08002-030A-4263-AC0B-6541420E4A55}" srcOrd="0" destOrd="2" presId="urn:microsoft.com/office/officeart/2005/8/layout/hList1"/>
    <dgm:cxn modelId="{F5C62F51-512B-4F85-933D-AC58321B3F2D}" srcId="{A41D7DC2-10A1-4232-BF07-C50894A8B4E1}" destId="{7738F32D-841D-4638-BDB2-9ACEB6FDF51E}" srcOrd="0" destOrd="0" parTransId="{47C16871-3AF1-4590-9B2B-A5CCD5D4E128}" sibTransId="{E8359990-8312-4E70-BA20-864714E1FCCE}"/>
    <dgm:cxn modelId="{B2F45E24-1C0B-4018-B812-B9735A1616A5}" srcId="{29A7C1FE-99D1-480D-9B07-A9E03F4EBBAF}" destId="{D682EC1B-258C-411B-A0F9-8061EE03A676}" srcOrd="1" destOrd="0" parTransId="{44C07866-9BB4-474B-89B2-B5AE7DF04AAA}" sibTransId="{04E0E3E8-3E1D-4CAE-8EAD-F415E05EC007}"/>
    <dgm:cxn modelId="{7AB61E32-A126-47B2-9FAD-03FF8EADEE0D}" type="presOf" srcId="{A4DEA14A-3124-42DB-BEE9-67EB608B1A7D}" destId="{42C08002-030A-4263-AC0B-6541420E4A55}" srcOrd="0" destOrd="6" presId="urn:microsoft.com/office/officeart/2005/8/layout/hList1"/>
    <dgm:cxn modelId="{20FD8776-A1CC-4053-92B7-2169D2EA8C26}" type="presOf" srcId="{F6939C0F-0793-4923-99BD-BEA8B45E373C}" destId="{71A5C5E6-830E-4DEE-B671-589D7E3F6666}" srcOrd="0" destOrd="3" presId="urn:microsoft.com/office/officeart/2005/8/layout/hList1"/>
    <dgm:cxn modelId="{3C31FB52-581E-4778-B274-3E78DA944F66}" type="presOf" srcId="{147FAE06-8FCB-469C-ACD9-3938B47777CD}" destId="{42C08002-030A-4263-AC0B-6541420E4A55}" srcOrd="0" destOrd="4" presId="urn:microsoft.com/office/officeart/2005/8/layout/hList1"/>
    <dgm:cxn modelId="{287C8C2A-F088-4523-8483-D4554F67E154}" type="presOf" srcId="{598663CE-996C-4905-88C7-673FCEF7CB8B}" destId="{42C08002-030A-4263-AC0B-6541420E4A55}" srcOrd="0" destOrd="0" presId="urn:microsoft.com/office/officeart/2005/8/layout/hList1"/>
    <dgm:cxn modelId="{815AAC43-36CB-4BC7-B5B7-45E31AED92A3}" srcId="{29A7C1FE-99D1-480D-9B07-A9E03F4EBBAF}" destId="{A4DEA14A-3124-42DB-BEE9-67EB608B1A7D}" srcOrd="6" destOrd="0" parTransId="{A65F172A-F25A-4612-93E5-1D174A140430}" sibTransId="{FDF01980-1347-4C74-85AE-F5B59CB329FD}"/>
    <dgm:cxn modelId="{775D8193-C20B-4B55-B567-593BFEA176B7}" srcId="{29A7C1FE-99D1-480D-9B07-A9E03F4EBBAF}" destId="{BDA584FF-74A0-49F2-92AC-B1B666994293}" srcOrd="7" destOrd="0" parTransId="{25083C6A-0CAD-4719-8530-BF5DC6E4A9DB}" sibTransId="{4B7EDC1E-A1E7-48DE-A0AE-00262D50C82A}"/>
    <dgm:cxn modelId="{B032AFFA-3FF7-4A85-A6F3-9F7D2AB32C2D}" srcId="{A41D7DC2-10A1-4232-BF07-C50894A8B4E1}" destId="{7384ED04-557E-405D-8840-A9B367CFA0D0}" srcOrd="5" destOrd="0" parTransId="{F209A027-4898-49A4-8523-44230A29B812}" sibTransId="{A2E2C8F7-D270-4C76-9627-B20AD2AAD7C7}"/>
    <dgm:cxn modelId="{02299E19-7611-4A3D-B1AE-2C32622C5FD5}" type="presOf" srcId="{35727933-2B3E-4B12-B736-B3EA794D8251}" destId="{42C08002-030A-4263-AC0B-6541420E4A55}" srcOrd="0" destOrd="5" presId="urn:microsoft.com/office/officeart/2005/8/layout/hList1"/>
    <dgm:cxn modelId="{B4372CF2-EC20-47BD-9B4E-8E59DA29F796}" type="presOf" srcId="{7738F32D-841D-4638-BDB2-9ACEB6FDF51E}" destId="{71A5C5E6-830E-4DEE-B671-589D7E3F6666}" srcOrd="0" destOrd="0" presId="urn:microsoft.com/office/officeart/2005/8/layout/hList1"/>
    <dgm:cxn modelId="{0A82B78F-2513-4281-A2A8-499D3B264463}" srcId="{29A7C1FE-99D1-480D-9B07-A9E03F4EBBAF}" destId="{35727933-2B3E-4B12-B736-B3EA794D8251}" srcOrd="5" destOrd="0" parTransId="{88F5AE90-7A54-41CB-AD54-7BC11BDD5853}" sibTransId="{0D2D5262-76AD-4201-923C-D34C81A06420}"/>
    <dgm:cxn modelId="{7FF42094-6352-4DDF-9848-7C9A194B8A3E}" srcId="{29A7C1FE-99D1-480D-9B07-A9E03F4EBBAF}" destId="{147FAE06-8FCB-469C-ACD9-3938B47777CD}" srcOrd="4" destOrd="0" parTransId="{ACE47380-2E54-430D-AB44-55CBBF2CECF1}" sibTransId="{BDAA5140-8239-4165-BEEA-6997D928FD55}"/>
    <dgm:cxn modelId="{69A5859E-B2CC-4944-A72E-57F68BD75F69}" type="presOf" srcId="{B95B562C-491B-4C36-AC32-D634C3F12065}" destId="{71A5C5E6-830E-4DEE-B671-589D7E3F6666}" srcOrd="0" destOrd="4" presId="urn:microsoft.com/office/officeart/2005/8/layout/hList1"/>
    <dgm:cxn modelId="{52883C6A-9669-4FFB-B484-560170AFEFC7}" srcId="{29A7C1FE-99D1-480D-9B07-A9E03F4EBBAF}" destId="{598663CE-996C-4905-88C7-673FCEF7CB8B}" srcOrd="0" destOrd="0" parTransId="{CB2AF134-95A6-4638-842F-0C3F8C0939F1}" sibTransId="{E5A8BCE5-A76F-4DD7-93FE-438F2AB0CF76}"/>
    <dgm:cxn modelId="{83517820-06C6-4D6D-AD57-C2E3FE182CD4}" srcId="{29A7C1FE-99D1-480D-9B07-A9E03F4EBBAF}" destId="{8617CCD1-B654-4CEF-8AB7-BCEDACEC9FD6}" srcOrd="3" destOrd="0" parTransId="{16561D0A-DCD2-490A-86D1-D95764628E5A}" sibTransId="{255A6083-5C07-4467-BFD9-44DEE8553F56}"/>
    <dgm:cxn modelId="{79BD4EF8-F40D-4351-8103-05A740A2F426}" type="presOf" srcId="{D682EC1B-258C-411B-A0F9-8061EE03A676}" destId="{42C08002-030A-4263-AC0B-6541420E4A55}" srcOrd="0" destOrd="1" presId="urn:microsoft.com/office/officeart/2005/8/layout/hList1"/>
    <dgm:cxn modelId="{8E51E186-21C5-4358-A074-E4F9B563FC6F}" type="presOf" srcId="{A41D7DC2-10A1-4232-BF07-C50894A8B4E1}" destId="{755ADFF6-71C4-4E0A-A49F-F6FD0DEE7DA1}" srcOrd="0" destOrd="0" presId="urn:microsoft.com/office/officeart/2005/8/layout/hList1"/>
    <dgm:cxn modelId="{CC988F43-821A-46B6-B60D-447FF3363094}" type="presOf" srcId="{8617CCD1-B654-4CEF-8AB7-BCEDACEC9FD6}" destId="{42C08002-030A-4263-AC0B-6541420E4A55}" srcOrd="0" destOrd="3" presId="urn:microsoft.com/office/officeart/2005/8/layout/hList1"/>
    <dgm:cxn modelId="{1BEBF55B-E4EC-425B-8D79-9FD1388BE14F}" type="presOf" srcId="{29A7C1FE-99D1-480D-9B07-A9E03F4EBBAF}" destId="{CB9D8E74-AD6D-4EAC-825F-1D46521D9A80}" srcOrd="0" destOrd="0" presId="urn:microsoft.com/office/officeart/2005/8/layout/hList1"/>
    <dgm:cxn modelId="{0941188F-3006-4380-B653-66661D9E0E2E}" srcId="{A41D7DC2-10A1-4232-BF07-C50894A8B4E1}" destId="{B95B562C-491B-4C36-AC32-D634C3F12065}" srcOrd="4" destOrd="0" parTransId="{6D481791-4319-4C35-BF23-A41CECDBF0BA}" sibTransId="{8FC8A140-6BA9-46F6-BF83-1650022E1870}"/>
    <dgm:cxn modelId="{D71FD57B-DDEB-4D6D-AE72-F4D4EF8CF71B}" srcId="{FE22C236-D8E3-4299-8760-117B7B263452}" destId="{29A7C1FE-99D1-480D-9B07-A9E03F4EBBAF}" srcOrd="1" destOrd="0" parTransId="{802C36CA-2957-4657-9C68-4B74AB5C0263}" sibTransId="{1AB803D5-0003-4BAA-BEA7-E4732A258C39}"/>
    <dgm:cxn modelId="{8A0916E8-16FA-4EB8-80F9-4D2BA4F7F817}" type="presOf" srcId="{FE22C236-D8E3-4299-8760-117B7B263452}" destId="{6B18ED2E-06B9-43A6-A069-4D2AF86BD0EB}" srcOrd="0" destOrd="0" presId="urn:microsoft.com/office/officeart/2005/8/layout/hList1"/>
    <dgm:cxn modelId="{7E132B8C-1ADB-45BD-B5E8-BBE5E5DAF37E}" srcId="{FE22C236-D8E3-4299-8760-117B7B263452}" destId="{A41D7DC2-10A1-4232-BF07-C50894A8B4E1}" srcOrd="0" destOrd="0" parTransId="{6DB21249-4DA1-40EE-95C5-44B78272A2E9}" sibTransId="{BA0A0FAA-0439-4417-BD04-B69940BD2A4D}"/>
    <dgm:cxn modelId="{1FBD9292-262C-4E31-9422-DB39DB9461EC}" srcId="{A41D7DC2-10A1-4232-BF07-C50894A8B4E1}" destId="{38DF66F6-5F20-456C-840C-424D5FB60660}" srcOrd="2" destOrd="0" parTransId="{63AE62F6-6065-4611-8D20-810A80273801}" sibTransId="{4E7CA395-775A-4B6E-80F2-577C4E28371B}"/>
    <dgm:cxn modelId="{03B73496-C58B-4CE1-BAFF-817CBADC7122}" type="presOf" srcId="{832D5266-1145-44B8-A4D6-7051410E7681}" destId="{71A5C5E6-830E-4DEE-B671-589D7E3F6666}" srcOrd="0" destOrd="1" presId="urn:microsoft.com/office/officeart/2005/8/layout/hList1"/>
    <dgm:cxn modelId="{1DC907F3-BFE3-48A8-A3D5-802A6EC7FCDA}" type="presOf" srcId="{38DF66F6-5F20-456C-840C-424D5FB60660}" destId="{71A5C5E6-830E-4DEE-B671-589D7E3F6666}" srcOrd="0" destOrd="2" presId="urn:microsoft.com/office/officeart/2005/8/layout/hList1"/>
    <dgm:cxn modelId="{EF2A7977-6768-4209-A965-7D2760522467}" srcId="{A41D7DC2-10A1-4232-BF07-C50894A8B4E1}" destId="{832D5266-1145-44B8-A4D6-7051410E7681}" srcOrd="1" destOrd="0" parTransId="{4046ADE7-8190-4CCA-85B0-7CB917A92B6A}" sibTransId="{9D692D65-5DF0-4857-BBFF-3C5171F47F82}"/>
    <dgm:cxn modelId="{743C1CC2-DDC3-42AF-BF59-7F21CA86A02F}" type="presOf" srcId="{BDA584FF-74A0-49F2-92AC-B1B666994293}" destId="{42C08002-030A-4263-AC0B-6541420E4A55}" srcOrd="0" destOrd="7" presId="urn:microsoft.com/office/officeart/2005/8/layout/hList1"/>
    <dgm:cxn modelId="{59DBE822-6B31-4333-8EBB-A50D9950119E}" type="presParOf" srcId="{6B18ED2E-06B9-43A6-A069-4D2AF86BD0EB}" destId="{63F91B31-2F08-4941-B5C0-D4CB3C6B4CD9}" srcOrd="0" destOrd="0" presId="urn:microsoft.com/office/officeart/2005/8/layout/hList1"/>
    <dgm:cxn modelId="{249C22C1-05FA-44F2-9CF7-9365892CF473}" type="presParOf" srcId="{63F91B31-2F08-4941-B5C0-D4CB3C6B4CD9}" destId="{755ADFF6-71C4-4E0A-A49F-F6FD0DEE7DA1}" srcOrd="0" destOrd="0" presId="urn:microsoft.com/office/officeart/2005/8/layout/hList1"/>
    <dgm:cxn modelId="{0CE9AA83-4F7A-48E3-A374-220400BA1A19}" type="presParOf" srcId="{63F91B31-2F08-4941-B5C0-D4CB3C6B4CD9}" destId="{71A5C5E6-830E-4DEE-B671-589D7E3F6666}" srcOrd="1" destOrd="0" presId="urn:microsoft.com/office/officeart/2005/8/layout/hList1"/>
    <dgm:cxn modelId="{443C461A-0102-41AF-BA08-BF4482E625DD}" type="presParOf" srcId="{6B18ED2E-06B9-43A6-A069-4D2AF86BD0EB}" destId="{980B6BEB-48E8-4D37-9F3B-5ABE7300B4B9}" srcOrd="1" destOrd="0" presId="urn:microsoft.com/office/officeart/2005/8/layout/hList1"/>
    <dgm:cxn modelId="{5BB5134F-92BF-4139-83C3-9A9D37A75BAC}" type="presParOf" srcId="{6B18ED2E-06B9-43A6-A069-4D2AF86BD0EB}" destId="{F95FEE17-310E-4DB2-A5D9-4694923BD5CB}" srcOrd="2" destOrd="0" presId="urn:microsoft.com/office/officeart/2005/8/layout/hList1"/>
    <dgm:cxn modelId="{3AAC2CB3-7B91-449D-AF1C-80173C5D3057}" type="presParOf" srcId="{F95FEE17-310E-4DB2-A5D9-4694923BD5CB}" destId="{CB9D8E74-AD6D-4EAC-825F-1D46521D9A80}" srcOrd="0" destOrd="0" presId="urn:microsoft.com/office/officeart/2005/8/layout/hList1"/>
    <dgm:cxn modelId="{2064DAEE-47E0-4036-8D3A-3BCA63DEC9EE}" type="presParOf" srcId="{F95FEE17-310E-4DB2-A5D9-4694923BD5CB}" destId="{42C08002-030A-4263-AC0B-6541420E4A5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807BBB-7378-4E18-813C-8762A91FD5A2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49E0BFD0-6963-411A-808C-8A9FF6E12272}">
      <dgm:prSet phldrT="[Texto]"/>
      <dgm:spPr/>
      <dgm:t>
        <a:bodyPr/>
        <a:lstStyle/>
        <a:p>
          <a:r>
            <a:rPr lang="pt-BR" dirty="0"/>
            <a:t>Índice de ligações factíveis de esgoto</a:t>
          </a:r>
        </a:p>
      </dgm:t>
    </dgm:pt>
    <dgm:pt modelId="{16BFC4E6-935C-49BC-9CBA-67226DDB7E4D}" type="parTrans" cxnId="{B74B692F-9A2D-4C95-A95B-5FB3837B2BD9}">
      <dgm:prSet/>
      <dgm:spPr/>
      <dgm:t>
        <a:bodyPr/>
        <a:lstStyle/>
        <a:p>
          <a:endParaRPr lang="pt-BR"/>
        </a:p>
      </dgm:t>
    </dgm:pt>
    <dgm:pt modelId="{6366DE3D-9AD0-40D2-B62A-0A374BA3B256}" type="sibTrans" cxnId="{B74B692F-9A2D-4C95-A95B-5FB3837B2BD9}">
      <dgm:prSet/>
      <dgm:spPr/>
      <dgm:t>
        <a:bodyPr/>
        <a:lstStyle/>
        <a:p>
          <a:endParaRPr lang="pt-BR"/>
        </a:p>
      </dgm:t>
    </dgm:pt>
    <dgm:pt modelId="{3D40E012-B795-4797-94F8-9157F1810359}">
      <dgm:prSet phldrT="[Texto]"/>
      <dgm:spPr/>
      <dgm:t>
        <a:bodyPr/>
        <a:lstStyle/>
        <a:p>
          <a:r>
            <a:rPr lang="pt-BR" dirty="0"/>
            <a:t>Razão entre o número total de ligações factíveis de esgoto e o número total de domicílios efetivamente atendidos com rede coletora de esgoto</a:t>
          </a:r>
        </a:p>
      </dgm:t>
    </dgm:pt>
    <dgm:pt modelId="{97629CD4-0910-4EC1-9F53-9D170BB79BE8}" type="parTrans" cxnId="{760AED6C-D130-425B-A732-4E23736B0CD6}">
      <dgm:prSet/>
      <dgm:spPr/>
      <dgm:t>
        <a:bodyPr/>
        <a:lstStyle/>
        <a:p>
          <a:endParaRPr lang="pt-BR"/>
        </a:p>
      </dgm:t>
    </dgm:pt>
    <dgm:pt modelId="{F3C8E9EF-DA66-46AC-A317-023977E3C380}" type="sibTrans" cxnId="{760AED6C-D130-425B-A732-4E23736B0CD6}">
      <dgm:prSet/>
      <dgm:spPr/>
      <dgm:t>
        <a:bodyPr/>
        <a:lstStyle/>
        <a:p>
          <a:endParaRPr lang="pt-BR"/>
        </a:p>
      </dgm:t>
    </dgm:pt>
    <dgm:pt modelId="{62553A7E-D2A6-461C-B261-40D973C5A855}">
      <dgm:prSet phldrT="[Texto]"/>
      <dgm:spPr/>
      <dgm:t>
        <a:bodyPr/>
        <a:lstStyle/>
        <a:p>
          <a:r>
            <a:rPr lang="pt-BR" dirty="0"/>
            <a:t>Prazo para reposição de pavimento (vazamentos visíveis e novas ligações)</a:t>
          </a:r>
        </a:p>
      </dgm:t>
    </dgm:pt>
    <dgm:pt modelId="{25EA675A-09D4-4620-A09B-A48166A57BAC}" type="parTrans" cxnId="{902A31DA-93CE-4F99-A2C0-0BC66D07D29A}">
      <dgm:prSet/>
      <dgm:spPr/>
      <dgm:t>
        <a:bodyPr/>
        <a:lstStyle/>
        <a:p>
          <a:endParaRPr lang="pt-BR"/>
        </a:p>
      </dgm:t>
    </dgm:pt>
    <dgm:pt modelId="{134972A8-CAB2-496E-9595-C7FBDA49DB8B}" type="sibTrans" cxnId="{902A31DA-93CE-4F99-A2C0-0BC66D07D29A}">
      <dgm:prSet/>
      <dgm:spPr/>
      <dgm:t>
        <a:bodyPr/>
        <a:lstStyle/>
        <a:p>
          <a:endParaRPr lang="pt-BR"/>
        </a:p>
      </dgm:t>
    </dgm:pt>
    <dgm:pt modelId="{590C4713-AD1B-4C53-A33B-FB6406B28CA8}">
      <dgm:prSet phldrT="[Texto]"/>
      <dgm:spPr/>
      <dgm:t>
        <a:bodyPr/>
        <a:lstStyle/>
        <a:p>
          <a:r>
            <a:rPr lang="pt-BR" dirty="0"/>
            <a:t>Percentual de descumprimento do prazo de reposição de pavimento, conforme estabelecido na Deliberação </a:t>
          </a:r>
          <a:r>
            <a:rPr lang="pt-BR" dirty="0" err="1"/>
            <a:t>Arsesp</a:t>
          </a:r>
          <a:r>
            <a:rPr lang="pt-BR" dirty="0"/>
            <a:t> nº 550, e do percentual de descumprimento do prazo de execução de novas ligações com reposição de pavimentos</a:t>
          </a:r>
        </a:p>
      </dgm:t>
    </dgm:pt>
    <dgm:pt modelId="{581095FE-04A9-437E-896A-D40AB287CF7E}" type="parTrans" cxnId="{23CAACC4-9A98-48E1-8F00-30C829544B15}">
      <dgm:prSet/>
      <dgm:spPr/>
      <dgm:t>
        <a:bodyPr/>
        <a:lstStyle/>
        <a:p>
          <a:endParaRPr lang="pt-BR"/>
        </a:p>
      </dgm:t>
    </dgm:pt>
    <dgm:pt modelId="{2728D1D7-084B-40CB-BDB7-D0B39B414326}" type="sibTrans" cxnId="{23CAACC4-9A98-48E1-8F00-30C829544B15}">
      <dgm:prSet/>
      <dgm:spPr/>
      <dgm:t>
        <a:bodyPr/>
        <a:lstStyle/>
        <a:p>
          <a:endParaRPr lang="pt-BR"/>
        </a:p>
      </dgm:t>
    </dgm:pt>
    <dgm:pt modelId="{BE899900-85E2-4B07-A228-3004B015BF0A}">
      <dgm:prSet phldrT="[Texto]"/>
      <dgm:spPr/>
      <dgm:t>
        <a:bodyPr/>
        <a:lstStyle/>
        <a:p>
          <a:r>
            <a:rPr lang="pt-BR" dirty="0"/>
            <a:t>Índice de reclamações de usuários por falta de água e baixa pressão</a:t>
          </a:r>
        </a:p>
      </dgm:t>
    </dgm:pt>
    <dgm:pt modelId="{0AA6C83C-1FFC-4567-8DDF-8332DA2EAD38}" type="parTrans" cxnId="{33556CE9-BDA5-49DB-A390-53FD37E5489F}">
      <dgm:prSet/>
      <dgm:spPr/>
      <dgm:t>
        <a:bodyPr/>
        <a:lstStyle/>
        <a:p>
          <a:endParaRPr lang="pt-BR"/>
        </a:p>
      </dgm:t>
    </dgm:pt>
    <dgm:pt modelId="{259F8CDC-6A1E-4F43-80EF-740F01A85E7A}" type="sibTrans" cxnId="{33556CE9-BDA5-49DB-A390-53FD37E5489F}">
      <dgm:prSet/>
      <dgm:spPr/>
      <dgm:t>
        <a:bodyPr/>
        <a:lstStyle/>
        <a:p>
          <a:endParaRPr lang="pt-BR"/>
        </a:p>
      </dgm:t>
    </dgm:pt>
    <dgm:pt modelId="{7E158A34-5C43-486D-B868-AA3ABEEA13ED}">
      <dgm:prSet phldrT="[Texto]"/>
      <dgm:spPr/>
      <dgm:t>
        <a:bodyPr/>
        <a:lstStyle/>
        <a:p>
          <a:r>
            <a:rPr lang="pt-BR" dirty="0"/>
            <a:t>Total de reclamações sobre descontinuidade do serviço de água registradas e o número de ligações ativas: Serviço de Atendimento ao Usuário (SAU) da </a:t>
          </a:r>
          <a:r>
            <a:rPr lang="pt-BR" dirty="0" err="1"/>
            <a:t>Arsesp</a:t>
          </a:r>
          <a:r>
            <a:rPr lang="pt-BR" dirty="0"/>
            <a:t> e serviço de atendimento da Sabesp.</a:t>
          </a:r>
        </a:p>
      </dgm:t>
    </dgm:pt>
    <dgm:pt modelId="{CED50610-C4C2-4092-9883-35119F004F02}" type="parTrans" cxnId="{8346F72F-E770-4919-882E-C1B7484D7645}">
      <dgm:prSet/>
      <dgm:spPr/>
      <dgm:t>
        <a:bodyPr/>
        <a:lstStyle/>
        <a:p>
          <a:endParaRPr lang="pt-BR"/>
        </a:p>
      </dgm:t>
    </dgm:pt>
    <dgm:pt modelId="{833289F0-7A07-45D1-BC94-58DFA920C186}" type="sibTrans" cxnId="{8346F72F-E770-4919-882E-C1B7484D7645}">
      <dgm:prSet/>
      <dgm:spPr/>
      <dgm:t>
        <a:bodyPr/>
        <a:lstStyle/>
        <a:p>
          <a:endParaRPr lang="pt-BR"/>
        </a:p>
      </dgm:t>
    </dgm:pt>
    <dgm:pt modelId="{717E191E-059F-40B2-9FE7-B0981188EF9D}">
      <dgm:prSet/>
      <dgm:spPr/>
      <dgm:t>
        <a:bodyPr/>
        <a:lstStyle/>
        <a:p>
          <a:r>
            <a:rPr lang="pt-BR" dirty="0"/>
            <a:t>Índice de vazamentos visíveis por extensão de rede</a:t>
          </a:r>
        </a:p>
      </dgm:t>
    </dgm:pt>
    <dgm:pt modelId="{AF382540-7EE0-4C6F-93FB-C7DBC87D9B77}" type="parTrans" cxnId="{29216BE2-F094-4461-A29E-1191DDCF588D}">
      <dgm:prSet/>
      <dgm:spPr/>
      <dgm:t>
        <a:bodyPr/>
        <a:lstStyle/>
        <a:p>
          <a:endParaRPr lang="pt-BR"/>
        </a:p>
      </dgm:t>
    </dgm:pt>
    <dgm:pt modelId="{2C4CB01E-38E5-411E-9A44-1EF6E03EDC68}" type="sibTrans" cxnId="{29216BE2-F094-4461-A29E-1191DDCF588D}">
      <dgm:prSet/>
      <dgm:spPr/>
      <dgm:t>
        <a:bodyPr/>
        <a:lstStyle/>
        <a:p>
          <a:endParaRPr lang="pt-BR"/>
        </a:p>
      </dgm:t>
    </dgm:pt>
    <dgm:pt modelId="{E2FBBAB5-5DD1-4ECA-A214-0C2397768608}">
      <dgm:prSet/>
      <dgm:spPr/>
      <dgm:t>
        <a:bodyPr/>
        <a:lstStyle/>
        <a:p>
          <a:r>
            <a:rPr lang="pt-BR" dirty="0"/>
            <a:t>Razão entre o total de vazamentos visíveis apurados conforme deliberação </a:t>
          </a:r>
          <a:r>
            <a:rPr lang="pt-BR" dirty="0" err="1"/>
            <a:t>Arsesp</a:t>
          </a:r>
          <a:r>
            <a:rPr lang="pt-BR" dirty="0"/>
            <a:t> nº 550 e a extensão da rede de distribuição de água.</a:t>
          </a:r>
        </a:p>
      </dgm:t>
    </dgm:pt>
    <dgm:pt modelId="{463B2B19-1949-49D0-8410-73681411B9D2}" type="parTrans" cxnId="{405304A8-7356-41C9-A090-0D4EFB7074E3}">
      <dgm:prSet/>
      <dgm:spPr/>
      <dgm:t>
        <a:bodyPr/>
        <a:lstStyle/>
        <a:p>
          <a:endParaRPr lang="pt-BR"/>
        </a:p>
      </dgm:t>
    </dgm:pt>
    <dgm:pt modelId="{305CAD13-6726-45CF-B758-45D7642AA96D}" type="sibTrans" cxnId="{405304A8-7356-41C9-A090-0D4EFB7074E3}">
      <dgm:prSet/>
      <dgm:spPr/>
      <dgm:t>
        <a:bodyPr/>
        <a:lstStyle/>
        <a:p>
          <a:endParaRPr lang="pt-BR"/>
        </a:p>
      </dgm:t>
    </dgm:pt>
    <dgm:pt modelId="{EE85AC0E-82D7-4F04-A9A0-014A78A4D6E8}" type="pres">
      <dgm:prSet presAssocID="{DE807BBB-7378-4E18-813C-8762A91FD5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652E3B-0815-4893-977E-F9A1D06CA14E}" type="pres">
      <dgm:prSet presAssocID="{49E0BFD0-6963-411A-808C-8A9FF6E12272}" presName="linNode" presStyleCnt="0"/>
      <dgm:spPr/>
    </dgm:pt>
    <dgm:pt modelId="{5219C203-7C20-4E36-8CF3-B6B3DA99C46E}" type="pres">
      <dgm:prSet presAssocID="{49E0BFD0-6963-411A-808C-8A9FF6E12272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CE2AE8-8350-4160-B643-6D47F16C4CF4}" type="pres">
      <dgm:prSet presAssocID="{49E0BFD0-6963-411A-808C-8A9FF6E12272}" presName="descendantText" presStyleLbl="alignAccFollowNode1" presStyleIdx="0" presStyleCnt="4" custScaleX="136712" custLinFactNeighborX="-486" custLinFactNeighborY="16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0917C1-7006-4F81-AE62-8F46F3649918}" type="pres">
      <dgm:prSet presAssocID="{6366DE3D-9AD0-40D2-B62A-0A374BA3B256}" presName="sp" presStyleCnt="0"/>
      <dgm:spPr/>
    </dgm:pt>
    <dgm:pt modelId="{42434CC2-D3CC-439D-8A5C-C776232AD47E}" type="pres">
      <dgm:prSet presAssocID="{62553A7E-D2A6-461C-B261-40D973C5A855}" presName="linNode" presStyleCnt="0"/>
      <dgm:spPr/>
    </dgm:pt>
    <dgm:pt modelId="{969CC3F6-8EA9-4383-BD5B-13E4F44D3D6E}" type="pres">
      <dgm:prSet presAssocID="{62553A7E-D2A6-461C-B261-40D973C5A855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EB6CD4-F58F-48C8-BA39-13ABCA414B34}" type="pres">
      <dgm:prSet presAssocID="{62553A7E-D2A6-461C-B261-40D973C5A855}" presName="descendantText" presStyleLbl="alignAccFollowNode1" presStyleIdx="1" presStyleCnt="4" custScaleX="13859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5BD4E3-208B-41F3-BEBC-26F60E775961}" type="pres">
      <dgm:prSet presAssocID="{134972A8-CAB2-496E-9595-C7FBDA49DB8B}" presName="sp" presStyleCnt="0"/>
      <dgm:spPr/>
    </dgm:pt>
    <dgm:pt modelId="{EB01413A-710F-4183-B2C2-5B45A3B0B651}" type="pres">
      <dgm:prSet presAssocID="{BE899900-85E2-4B07-A228-3004B015BF0A}" presName="linNode" presStyleCnt="0"/>
      <dgm:spPr/>
    </dgm:pt>
    <dgm:pt modelId="{9790785F-E090-4408-99B9-93448FF738F5}" type="pres">
      <dgm:prSet presAssocID="{BE899900-85E2-4B07-A228-3004B015BF0A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BFA747-70A3-43FF-9BEE-74390FA3037C}" type="pres">
      <dgm:prSet presAssocID="{BE899900-85E2-4B07-A228-3004B015BF0A}" presName="descendantText" presStyleLbl="alignAccFollowNode1" presStyleIdx="2" presStyleCnt="4" custScaleX="13835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474458-75EA-49BB-8A60-EFF9D8A3A37B}" type="pres">
      <dgm:prSet presAssocID="{259F8CDC-6A1E-4F43-80EF-740F01A85E7A}" presName="sp" presStyleCnt="0"/>
      <dgm:spPr/>
    </dgm:pt>
    <dgm:pt modelId="{37D4F42C-36F1-4602-A6A3-F716A62F57EB}" type="pres">
      <dgm:prSet presAssocID="{717E191E-059F-40B2-9FE7-B0981188EF9D}" presName="linNode" presStyleCnt="0"/>
      <dgm:spPr/>
    </dgm:pt>
    <dgm:pt modelId="{DDD3157A-54B8-4F69-8976-FD457F9C13FE}" type="pres">
      <dgm:prSet presAssocID="{717E191E-059F-40B2-9FE7-B0981188EF9D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659BF9-719D-4F90-9321-6A59A612CF70}" type="pres">
      <dgm:prSet presAssocID="{717E191E-059F-40B2-9FE7-B0981188EF9D}" presName="descendantText" presStyleLbl="alignAccFollowNode1" presStyleIdx="3" presStyleCnt="4" custScaleX="1390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EC750E1-F24B-443E-9EC6-73EA92671834}" type="presOf" srcId="{BE899900-85E2-4B07-A228-3004B015BF0A}" destId="{9790785F-E090-4408-99B9-93448FF738F5}" srcOrd="0" destOrd="0" presId="urn:microsoft.com/office/officeart/2005/8/layout/vList5"/>
    <dgm:cxn modelId="{760AED6C-D130-425B-A732-4E23736B0CD6}" srcId="{49E0BFD0-6963-411A-808C-8A9FF6E12272}" destId="{3D40E012-B795-4797-94F8-9157F1810359}" srcOrd="0" destOrd="0" parTransId="{97629CD4-0910-4EC1-9F53-9D170BB79BE8}" sibTransId="{F3C8E9EF-DA66-46AC-A317-023977E3C380}"/>
    <dgm:cxn modelId="{EC8B97E7-F593-47AD-9A24-910D9440B2E1}" type="presOf" srcId="{7E158A34-5C43-486D-B868-AA3ABEEA13ED}" destId="{E4BFA747-70A3-43FF-9BEE-74390FA3037C}" srcOrd="0" destOrd="0" presId="urn:microsoft.com/office/officeart/2005/8/layout/vList5"/>
    <dgm:cxn modelId="{405304A8-7356-41C9-A090-0D4EFB7074E3}" srcId="{717E191E-059F-40B2-9FE7-B0981188EF9D}" destId="{E2FBBAB5-5DD1-4ECA-A214-0C2397768608}" srcOrd="0" destOrd="0" parTransId="{463B2B19-1949-49D0-8410-73681411B9D2}" sibTransId="{305CAD13-6726-45CF-B758-45D7642AA96D}"/>
    <dgm:cxn modelId="{8346F72F-E770-4919-882E-C1B7484D7645}" srcId="{BE899900-85E2-4B07-A228-3004B015BF0A}" destId="{7E158A34-5C43-486D-B868-AA3ABEEA13ED}" srcOrd="0" destOrd="0" parTransId="{CED50610-C4C2-4092-9883-35119F004F02}" sibTransId="{833289F0-7A07-45D1-BC94-58DFA920C186}"/>
    <dgm:cxn modelId="{B49A2491-F7A3-4B41-A0B2-006A12FDE94E}" type="presOf" srcId="{717E191E-059F-40B2-9FE7-B0981188EF9D}" destId="{DDD3157A-54B8-4F69-8976-FD457F9C13FE}" srcOrd="0" destOrd="0" presId="urn:microsoft.com/office/officeart/2005/8/layout/vList5"/>
    <dgm:cxn modelId="{DBF89030-8FB4-46B3-87E2-1982B1FC2F1B}" type="presOf" srcId="{3D40E012-B795-4797-94F8-9157F1810359}" destId="{D3CE2AE8-8350-4160-B643-6D47F16C4CF4}" srcOrd="0" destOrd="0" presId="urn:microsoft.com/office/officeart/2005/8/layout/vList5"/>
    <dgm:cxn modelId="{2BAB1F56-A68C-4A63-96FC-B29BA3E9DC49}" type="presOf" srcId="{49E0BFD0-6963-411A-808C-8A9FF6E12272}" destId="{5219C203-7C20-4E36-8CF3-B6B3DA99C46E}" srcOrd="0" destOrd="0" presId="urn:microsoft.com/office/officeart/2005/8/layout/vList5"/>
    <dgm:cxn modelId="{902A31DA-93CE-4F99-A2C0-0BC66D07D29A}" srcId="{DE807BBB-7378-4E18-813C-8762A91FD5A2}" destId="{62553A7E-D2A6-461C-B261-40D973C5A855}" srcOrd="1" destOrd="0" parTransId="{25EA675A-09D4-4620-A09B-A48166A57BAC}" sibTransId="{134972A8-CAB2-496E-9595-C7FBDA49DB8B}"/>
    <dgm:cxn modelId="{E7DAD8DE-183C-4721-89C9-7244636535C3}" type="presOf" srcId="{E2FBBAB5-5DD1-4ECA-A214-0C2397768608}" destId="{A6659BF9-719D-4F90-9321-6A59A612CF70}" srcOrd="0" destOrd="0" presId="urn:microsoft.com/office/officeart/2005/8/layout/vList5"/>
    <dgm:cxn modelId="{33556CE9-BDA5-49DB-A390-53FD37E5489F}" srcId="{DE807BBB-7378-4E18-813C-8762A91FD5A2}" destId="{BE899900-85E2-4B07-A228-3004B015BF0A}" srcOrd="2" destOrd="0" parTransId="{0AA6C83C-1FFC-4567-8DDF-8332DA2EAD38}" sibTransId="{259F8CDC-6A1E-4F43-80EF-740F01A85E7A}"/>
    <dgm:cxn modelId="{B74B692F-9A2D-4C95-A95B-5FB3837B2BD9}" srcId="{DE807BBB-7378-4E18-813C-8762A91FD5A2}" destId="{49E0BFD0-6963-411A-808C-8A9FF6E12272}" srcOrd="0" destOrd="0" parTransId="{16BFC4E6-935C-49BC-9CBA-67226DDB7E4D}" sibTransId="{6366DE3D-9AD0-40D2-B62A-0A374BA3B256}"/>
    <dgm:cxn modelId="{29216BE2-F094-4461-A29E-1191DDCF588D}" srcId="{DE807BBB-7378-4E18-813C-8762A91FD5A2}" destId="{717E191E-059F-40B2-9FE7-B0981188EF9D}" srcOrd="3" destOrd="0" parTransId="{AF382540-7EE0-4C6F-93FB-C7DBC87D9B77}" sibTransId="{2C4CB01E-38E5-411E-9A44-1EF6E03EDC68}"/>
    <dgm:cxn modelId="{F3E12FAD-C204-4D3F-9E9F-763F492A1732}" type="presOf" srcId="{DE807BBB-7378-4E18-813C-8762A91FD5A2}" destId="{EE85AC0E-82D7-4F04-A9A0-014A78A4D6E8}" srcOrd="0" destOrd="0" presId="urn:microsoft.com/office/officeart/2005/8/layout/vList5"/>
    <dgm:cxn modelId="{23CAACC4-9A98-48E1-8F00-30C829544B15}" srcId="{62553A7E-D2A6-461C-B261-40D973C5A855}" destId="{590C4713-AD1B-4C53-A33B-FB6406B28CA8}" srcOrd="0" destOrd="0" parTransId="{581095FE-04A9-437E-896A-D40AB287CF7E}" sibTransId="{2728D1D7-084B-40CB-BDB7-D0B39B414326}"/>
    <dgm:cxn modelId="{10F7E43C-87AA-4C15-AFA8-8F9CD1B65EB5}" type="presOf" srcId="{590C4713-AD1B-4C53-A33B-FB6406B28CA8}" destId="{4BEB6CD4-F58F-48C8-BA39-13ABCA414B34}" srcOrd="0" destOrd="0" presId="urn:microsoft.com/office/officeart/2005/8/layout/vList5"/>
    <dgm:cxn modelId="{3EB212C3-9D10-4ED3-827C-766832C346D6}" type="presOf" srcId="{62553A7E-D2A6-461C-B261-40D973C5A855}" destId="{969CC3F6-8EA9-4383-BD5B-13E4F44D3D6E}" srcOrd="0" destOrd="0" presId="urn:microsoft.com/office/officeart/2005/8/layout/vList5"/>
    <dgm:cxn modelId="{27A1C30B-D5BA-4829-8DAD-ACFDE82D712B}" type="presParOf" srcId="{EE85AC0E-82D7-4F04-A9A0-014A78A4D6E8}" destId="{EA652E3B-0815-4893-977E-F9A1D06CA14E}" srcOrd="0" destOrd="0" presId="urn:microsoft.com/office/officeart/2005/8/layout/vList5"/>
    <dgm:cxn modelId="{6ED7D915-4A30-4A3F-AC95-B9FE0963DAFA}" type="presParOf" srcId="{EA652E3B-0815-4893-977E-F9A1D06CA14E}" destId="{5219C203-7C20-4E36-8CF3-B6B3DA99C46E}" srcOrd="0" destOrd="0" presId="urn:microsoft.com/office/officeart/2005/8/layout/vList5"/>
    <dgm:cxn modelId="{7EAF2506-2D1A-4791-8835-D62B1403A38A}" type="presParOf" srcId="{EA652E3B-0815-4893-977E-F9A1D06CA14E}" destId="{D3CE2AE8-8350-4160-B643-6D47F16C4CF4}" srcOrd="1" destOrd="0" presId="urn:microsoft.com/office/officeart/2005/8/layout/vList5"/>
    <dgm:cxn modelId="{8EE4B309-84DF-4A31-9323-4619349C0F7D}" type="presParOf" srcId="{EE85AC0E-82D7-4F04-A9A0-014A78A4D6E8}" destId="{3F0917C1-7006-4F81-AE62-8F46F3649918}" srcOrd="1" destOrd="0" presId="urn:microsoft.com/office/officeart/2005/8/layout/vList5"/>
    <dgm:cxn modelId="{A1BA5997-6F64-4AB9-AFCC-F7A228A7836A}" type="presParOf" srcId="{EE85AC0E-82D7-4F04-A9A0-014A78A4D6E8}" destId="{42434CC2-D3CC-439D-8A5C-C776232AD47E}" srcOrd="2" destOrd="0" presId="urn:microsoft.com/office/officeart/2005/8/layout/vList5"/>
    <dgm:cxn modelId="{957FC451-46C6-4560-8F31-74359A8C6736}" type="presParOf" srcId="{42434CC2-D3CC-439D-8A5C-C776232AD47E}" destId="{969CC3F6-8EA9-4383-BD5B-13E4F44D3D6E}" srcOrd="0" destOrd="0" presId="urn:microsoft.com/office/officeart/2005/8/layout/vList5"/>
    <dgm:cxn modelId="{49BBCB32-F6A0-4E03-8125-B1ABDC9F4D93}" type="presParOf" srcId="{42434CC2-D3CC-439D-8A5C-C776232AD47E}" destId="{4BEB6CD4-F58F-48C8-BA39-13ABCA414B34}" srcOrd="1" destOrd="0" presId="urn:microsoft.com/office/officeart/2005/8/layout/vList5"/>
    <dgm:cxn modelId="{8A1B6059-5231-49B6-A990-044DDCE5BF44}" type="presParOf" srcId="{EE85AC0E-82D7-4F04-A9A0-014A78A4D6E8}" destId="{805BD4E3-208B-41F3-BEBC-26F60E775961}" srcOrd="3" destOrd="0" presId="urn:microsoft.com/office/officeart/2005/8/layout/vList5"/>
    <dgm:cxn modelId="{8CF9124E-7FA8-43DE-B7F1-FFCFF4B1BB27}" type="presParOf" srcId="{EE85AC0E-82D7-4F04-A9A0-014A78A4D6E8}" destId="{EB01413A-710F-4183-B2C2-5B45A3B0B651}" srcOrd="4" destOrd="0" presId="urn:microsoft.com/office/officeart/2005/8/layout/vList5"/>
    <dgm:cxn modelId="{51967CF1-8C50-44C1-9362-644EEC5A2FDE}" type="presParOf" srcId="{EB01413A-710F-4183-B2C2-5B45A3B0B651}" destId="{9790785F-E090-4408-99B9-93448FF738F5}" srcOrd="0" destOrd="0" presId="urn:microsoft.com/office/officeart/2005/8/layout/vList5"/>
    <dgm:cxn modelId="{B81E7770-116B-48AF-8C73-74356939D23B}" type="presParOf" srcId="{EB01413A-710F-4183-B2C2-5B45A3B0B651}" destId="{E4BFA747-70A3-43FF-9BEE-74390FA3037C}" srcOrd="1" destOrd="0" presId="urn:microsoft.com/office/officeart/2005/8/layout/vList5"/>
    <dgm:cxn modelId="{92649BC1-C9DD-4E7B-815E-942BCABA3959}" type="presParOf" srcId="{EE85AC0E-82D7-4F04-A9A0-014A78A4D6E8}" destId="{A1474458-75EA-49BB-8A60-EFF9D8A3A37B}" srcOrd="5" destOrd="0" presId="urn:microsoft.com/office/officeart/2005/8/layout/vList5"/>
    <dgm:cxn modelId="{6226D8E1-2C31-49A2-B07A-7C202198074F}" type="presParOf" srcId="{EE85AC0E-82D7-4F04-A9A0-014A78A4D6E8}" destId="{37D4F42C-36F1-4602-A6A3-F716A62F57EB}" srcOrd="6" destOrd="0" presId="urn:microsoft.com/office/officeart/2005/8/layout/vList5"/>
    <dgm:cxn modelId="{982F1CF8-A540-4E52-9136-94408CD0D453}" type="presParOf" srcId="{37D4F42C-36F1-4602-A6A3-F716A62F57EB}" destId="{DDD3157A-54B8-4F69-8976-FD457F9C13FE}" srcOrd="0" destOrd="0" presId="urn:microsoft.com/office/officeart/2005/8/layout/vList5"/>
    <dgm:cxn modelId="{139BA0AE-9E47-4C26-B903-08A6F6E4E95A}" type="presParOf" srcId="{37D4F42C-36F1-4602-A6A3-F716A62F57EB}" destId="{A6659BF9-719D-4F90-9321-6A59A612CF7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BA567-1359-4807-9735-823199F275A9}">
      <dsp:nvSpPr>
        <dsp:cNvPr id="0" name=""/>
        <dsp:cNvSpPr/>
      </dsp:nvSpPr>
      <dsp:spPr>
        <a:xfrm>
          <a:off x="2981033" y="1833202"/>
          <a:ext cx="2109103" cy="366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021"/>
              </a:lnTo>
              <a:lnTo>
                <a:pt x="2109103" y="183021"/>
              </a:lnTo>
              <a:lnTo>
                <a:pt x="2109103" y="36604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C1B7-4380-4099-99EC-1795D88FBC4E}">
      <dsp:nvSpPr>
        <dsp:cNvPr id="0" name=""/>
        <dsp:cNvSpPr/>
      </dsp:nvSpPr>
      <dsp:spPr>
        <a:xfrm>
          <a:off x="2935313" y="1833202"/>
          <a:ext cx="91440" cy="3660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604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67C758-2E85-4E1E-B920-5A78C87E3765}">
      <dsp:nvSpPr>
        <dsp:cNvPr id="0" name=""/>
        <dsp:cNvSpPr/>
      </dsp:nvSpPr>
      <dsp:spPr>
        <a:xfrm>
          <a:off x="871930" y="1833202"/>
          <a:ext cx="2109103" cy="366042"/>
        </a:xfrm>
        <a:custGeom>
          <a:avLst/>
          <a:gdLst/>
          <a:ahLst/>
          <a:cxnLst/>
          <a:rect l="0" t="0" r="0" b="0"/>
          <a:pathLst>
            <a:path>
              <a:moveTo>
                <a:pt x="2109103" y="0"/>
              </a:moveTo>
              <a:lnTo>
                <a:pt x="2109103" y="183021"/>
              </a:lnTo>
              <a:lnTo>
                <a:pt x="0" y="183021"/>
              </a:lnTo>
              <a:lnTo>
                <a:pt x="0" y="36604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FCA21-FDBF-479A-BFC9-E56991887CCB}">
      <dsp:nvSpPr>
        <dsp:cNvPr id="0" name=""/>
        <dsp:cNvSpPr/>
      </dsp:nvSpPr>
      <dsp:spPr>
        <a:xfrm>
          <a:off x="2109503" y="961671"/>
          <a:ext cx="1743060" cy="8715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Volume produzido de água</a:t>
          </a:r>
        </a:p>
      </dsp:txBody>
      <dsp:txXfrm>
        <a:off x="2109503" y="961671"/>
        <a:ext cx="1743060" cy="871530"/>
      </dsp:txXfrm>
    </dsp:sp>
    <dsp:sp modelId="{76B477AA-0806-4372-BC81-67A7148E9CD5}">
      <dsp:nvSpPr>
        <dsp:cNvPr id="0" name=""/>
        <dsp:cNvSpPr/>
      </dsp:nvSpPr>
      <dsp:spPr>
        <a:xfrm>
          <a:off x="400" y="2199244"/>
          <a:ext cx="1743060" cy="8715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Demanda de água total</a:t>
          </a:r>
        </a:p>
      </dsp:txBody>
      <dsp:txXfrm>
        <a:off x="400" y="2199244"/>
        <a:ext cx="1743060" cy="871530"/>
      </dsp:txXfrm>
    </dsp:sp>
    <dsp:sp modelId="{647B5C44-1842-4548-9C0A-14492DFBD584}">
      <dsp:nvSpPr>
        <dsp:cNvPr id="0" name=""/>
        <dsp:cNvSpPr/>
      </dsp:nvSpPr>
      <dsp:spPr>
        <a:xfrm>
          <a:off x="2109503" y="2199244"/>
          <a:ext cx="1743060" cy="8715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Perdas Regulatórias</a:t>
          </a:r>
        </a:p>
      </dsp:txBody>
      <dsp:txXfrm>
        <a:off x="2109503" y="2199244"/>
        <a:ext cx="1743060" cy="871530"/>
      </dsp:txXfrm>
    </dsp:sp>
    <dsp:sp modelId="{3D4158DA-E642-458A-9678-8D88F4BBDF96}">
      <dsp:nvSpPr>
        <dsp:cNvPr id="0" name=""/>
        <dsp:cNvSpPr/>
      </dsp:nvSpPr>
      <dsp:spPr>
        <a:xfrm>
          <a:off x="4218606" y="2199244"/>
          <a:ext cx="1743060" cy="8715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Usos especiais</a:t>
          </a:r>
        </a:p>
      </dsp:txBody>
      <dsp:txXfrm>
        <a:off x="4218606" y="2199244"/>
        <a:ext cx="1743060" cy="8715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BA567-1359-4807-9735-823199F275A9}">
      <dsp:nvSpPr>
        <dsp:cNvPr id="0" name=""/>
        <dsp:cNvSpPr/>
      </dsp:nvSpPr>
      <dsp:spPr>
        <a:xfrm>
          <a:off x="1954714" y="1032117"/>
          <a:ext cx="1382974" cy="240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10"/>
              </a:lnTo>
              <a:lnTo>
                <a:pt x="1382974" y="120010"/>
              </a:lnTo>
              <a:lnTo>
                <a:pt x="1382974" y="2400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C1B7-4380-4099-99EC-1795D88FBC4E}">
      <dsp:nvSpPr>
        <dsp:cNvPr id="0" name=""/>
        <dsp:cNvSpPr/>
      </dsp:nvSpPr>
      <dsp:spPr>
        <a:xfrm>
          <a:off x="1908994" y="1032117"/>
          <a:ext cx="91440" cy="240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00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67C758-2E85-4E1E-B920-5A78C87E3765}">
      <dsp:nvSpPr>
        <dsp:cNvPr id="0" name=""/>
        <dsp:cNvSpPr/>
      </dsp:nvSpPr>
      <dsp:spPr>
        <a:xfrm>
          <a:off x="571739" y="1032117"/>
          <a:ext cx="1382974" cy="240020"/>
        </a:xfrm>
        <a:custGeom>
          <a:avLst/>
          <a:gdLst/>
          <a:ahLst/>
          <a:cxnLst/>
          <a:rect l="0" t="0" r="0" b="0"/>
          <a:pathLst>
            <a:path>
              <a:moveTo>
                <a:pt x="1382974" y="0"/>
              </a:moveTo>
              <a:lnTo>
                <a:pt x="1382974" y="120010"/>
              </a:lnTo>
              <a:lnTo>
                <a:pt x="0" y="120010"/>
              </a:lnTo>
              <a:lnTo>
                <a:pt x="0" y="2400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FCA21-FDBF-479A-BFC9-E56991887CCB}">
      <dsp:nvSpPr>
        <dsp:cNvPr id="0" name=""/>
        <dsp:cNvSpPr/>
      </dsp:nvSpPr>
      <dsp:spPr>
        <a:xfrm>
          <a:off x="1383237" y="460640"/>
          <a:ext cx="1142954" cy="5714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/>
            <a:t>Volume produzido de água</a:t>
          </a:r>
        </a:p>
      </dsp:txBody>
      <dsp:txXfrm>
        <a:off x="1383237" y="460640"/>
        <a:ext cx="1142954" cy="571477"/>
      </dsp:txXfrm>
    </dsp:sp>
    <dsp:sp modelId="{76B477AA-0806-4372-BC81-67A7148E9CD5}">
      <dsp:nvSpPr>
        <dsp:cNvPr id="0" name=""/>
        <dsp:cNvSpPr/>
      </dsp:nvSpPr>
      <dsp:spPr>
        <a:xfrm>
          <a:off x="262" y="1272137"/>
          <a:ext cx="1142954" cy="5714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/>
            <a:t>Demanda de água total</a:t>
          </a:r>
        </a:p>
      </dsp:txBody>
      <dsp:txXfrm>
        <a:off x="262" y="1272137"/>
        <a:ext cx="1142954" cy="571477"/>
      </dsp:txXfrm>
    </dsp:sp>
    <dsp:sp modelId="{647B5C44-1842-4548-9C0A-14492DFBD584}">
      <dsp:nvSpPr>
        <dsp:cNvPr id="0" name=""/>
        <dsp:cNvSpPr/>
      </dsp:nvSpPr>
      <dsp:spPr>
        <a:xfrm>
          <a:off x="1383237" y="1272137"/>
          <a:ext cx="1142954" cy="571477"/>
        </a:xfrm>
        <a:prstGeom prst="rect">
          <a:avLst/>
        </a:prstGeom>
        <a:solidFill>
          <a:schemeClr val="tx2">
            <a:lumMod val="75000"/>
          </a:schemeClr>
        </a:solidFill>
        <a:ln w="38100" cap="flat" cmpd="sng" algn="ctr">
          <a:solidFill>
            <a:schemeClr val="tx2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>
              <a:solidFill>
                <a:schemeClr val="bg1"/>
              </a:solidFill>
            </a:rPr>
            <a:t>Perdas Regulatórias</a:t>
          </a:r>
        </a:p>
      </dsp:txBody>
      <dsp:txXfrm>
        <a:off x="1383237" y="1272137"/>
        <a:ext cx="1142954" cy="571477"/>
      </dsp:txXfrm>
    </dsp:sp>
    <dsp:sp modelId="{3D4158DA-E642-458A-9678-8D88F4BBDF96}">
      <dsp:nvSpPr>
        <dsp:cNvPr id="0" name=""/>
        <dsp:cNvSpPr/>
      </dsp:nvSpPr>
      <dsp:spPr>
        <a:xfrm>
          <a:off x="2766212" y="1272137"/>
          <a:ext cx="1142954" cy="5714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/>
            <a:t>Usos especiais</a:t>
          </a:r>
        </a:p>
      </dsp:txBody>
      <dsp:txXfrm>
        <a:off x="2766212" y="1272137"/>
        <a:ext cx="1142954" cy="5714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BA567-1359-4807-9735-823199F275A9}">
      <dsp:nvSpPr>
        <dsp:cNvPr id="0" name=""/>
        <dsp:cNvSpPr/>
      </dsp:nvSpPr>
      <dsp:spPr>
        <a:xfrm>
          <a:off x="1954714" y="1032117"/>
          <a:ext cx="1382974" cy="240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10"/>
              </a:lnTo>
              <a:lnTo>
                <a:pt x="1382974" y="120010"/>
              </a:lnTo>
              <a:lnTo>
                <a:pt x="1382974" y="2400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C1B7-4380-4099-99EC-1795D88FBC4E}">
      <dsp:nvSpPr>
        <dsp:cNvPr id="0" name=""/>
        <dsp:cNvSpPr/>
      </dsp:nvSpPr>
      <dsp:spPr>
        <a:xfrm>
          <a:off x="1908994" y="1032117"/>
          <a:ext cx="91440" cy="240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00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67C758-2E85-4E1E-B920-5A78C87E3765}">
      <dsp:nvSpPr>
        <dsp:cNvPr id="0" name=""/>
        <dsp:cNvSpPr/>
      </dsp:nvSpPr>
      <dsp:spPr>
        <a:xfrm>
          <a:off x="571739" y="1032117"/>
          <a:ext cx="1382974" cy="240020"/>
        </a:xfrm>
        <a:custGeom>
          <a:avLst/>
          <a:gdLst/>
          <a:ahLst/>
          <a:cxnLst/>
          <a:rect l="0" t="0" r="0" b="0"/>
          <a:pathLst>
            <a:path>
              <a:moveTo>
                <a:pt x="1382974" y="0"/>
              </a:moveTo>
              <a:lnTo>
                <a:pt x="1382974" y="120010"/>
              </a:lnTo>
              <a:lnTo>
                <a:pt x="0" y="120010"/>
              </a:lnTo>
              <a:lnTo>
                <a:pt x="0" y="2400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FCA21-FDBF-479A-BFC9-E56991887CCB}">
      <dsp:nvSpPr>
        <dsp:cNvPr id="0" name=""/>
        <dsp:cNvSpPr/>
      </dsp:nvSpPr>
      <dsp:spPr>
        <a:xfrm>
          <a:off x="1383237" y="460640"/>
          <a:ext cx="1142954" cy="5714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/>
            <a:t>Volume produzido de água</a:t>
          </a:r>
        </a:p>
      </dsp:txBody>
      <dsp:txXfrm>
        <a:off x="1383237" y="460640"/>
        <a:ext cx="1142954" cy="571477"/>
      </dsp:txXfrm>
    </dsp:sp>
    <dsp:sp modelId="{76B477AA-0806-4372-BC81-67A7148E9CD5}">
      <dsp:nvSpPr>
        <dsp:cNvPr id="0" name=""/>
        <dsp:cNvSpPr/>
      </dsp:nvSpPr>
      <dsp:spPr>
        <a:xfrm>
          <a:off x="262" y="1272137"/>
          <a:ext cx="1142954" cy="5714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/>
            <a:t>Demanda de água total</a:t>
          </a:r>
        </a:p>
      </dsp:txBody>
      <dsp:txXfrm>
        <a:off x="262" y="1272137"/>
        <a:ext cx="1142954" cy="571477"/>
      </dsp:txXfrm>
    </dsp:sp>
    <dsp:sp modelId="{647B5C44-1842-4548-9C0A-14492DFBD584}">
      <dsp:nvSpPr>
        <dsp:cNvPr id="0" name=""/>
        <dsp:cNvSpPr/>
      </dsp:nvSpPr>
      <dsp:spPr>
        <a:xfrm>
          <a:off x="1383237" y="1272137"/>
          <a:ext cx="1142954" cy="571477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>
              <a:solidFill>
                <a:schemeClr val="tx2"/>
              </a:solidFill>
            </a:rPr>
            <a:t>Perdas Regulatórias</a:t>
          </a:r>
        </a:p>
      </dsp:txBody>
      <dsp:txXfrm>
        <a:off x="1383237" y="1272137"/>
        <a:ext cx="1142954" cy="571477"/>
      </dsp:txXfrm>
    </dsp:sp>
    <dsp:sp modelId="{3D4158DA-E642-458A-9678-8D88F4BBDF96}">
      <dsp:nvSpPr>
        <dsp:cNvPr id="0" name=""/>
        <dsp:cNvSpPr/>
      </dsp:nvSpPr>
      <dsp:spPr>
        <a:xfrm>
          <a:off x="2766212" y="1272137"/>
          <a:ext cx="1142954" cy="571477"/>
        </a:xfrm>
        <a:prstGeom prst="rect">
          <a:avLst/>
        </a:prstGeom>
        <a:solidFill>
          <a:schemeClr val="tx2">
            <a:lumMod val="7500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>
              <a:solidFill>
                <a:schemeClr val="bg1"/>
              </a:solidFill>
            </a:rPr>
            <a:t>Usos especiais</a:t>
          </a:r>
        </a:p>
      </dsp:txBody>
      <dsp:txXfrm>
        <a:off x="2766212" y="1272137"/>
        <a:ext cx="1142954" cy="5714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1A3EC-FF15-44A6-B61B-090A1B4A2465}">
      <dsp:nvSpPr>
        <dsp:cNvPr id="0" name=""/>
        <dsp:cNvSpPr/>
      </dsp:nvSpPr>
      <dsp:spPr>
        <a:xfrm>
          <a:off x="0" y="3062752"/>
          <a:ext cx="6096000" cy="62356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Inclusão da contraprestação de </a:t>
          </a:r>
          <a:r>
            <a:rPr lang="pt-BR" sz="1900" kern="1200" dirty="0" err="1"/>
            <a:t>PPP´s</a:t>
          </a:r>
          <a:r>
            <a:rPr lang="pt-BR" sz="1900" kern="1200" dirty="0"/>
            <a:t> e locação de ativos</a:t>
          </a:r>
        </a:p>
      </dsp:txBody>
      <dsp:txXfrm>
        <a:off x="0" y="3062752"/>
        <a:ext cx="6096000" cy="623561"/>
      </dsp:txXfrm>
    </dsp:sp>
    <dsp:sp modelId="{F90DAC57-413E-427A-B0A6-E92929F79A1C}">
      <dsp:nvSpPr>
        <dsp:cNvPr id="0" name=""/>
        <dsp:cNvSpPr/>
      </dsp:nvSpPr>
      <dsp:spPr>
        <a:xfrm rot="10800000">
          <a:off x="0" y="1532311"/>
          <a:ext cx="6096000" cy="1545514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Projeção do OPEX por custos unitários</a:t>
          </a:r>
        </a:p>
      </dsp:txBody>
      <dsp:txXfrm rot="-10800000">
        <a:off x="0" y="1532311"/>
        <a:ext cx="6096000" cy="542475"/>
      </dsp:txXfrm>
    </dsp:sp>
    <dsp:sp modelId="{84A4B98B-76E7-40FC-9650-158599EBFD74}">
      <dsp:nvSpPr>
        <dsp:cNvPr id="0" name=""/>
        <dsp:cNvSpPr/>
      </dsp:nvSpPr>
      <dsp:spPr>
        <a:xfrm>
          <a:off x="2976" y="2074786"/>
          <a:ext cx="2030015" cy="46210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Sistema de Abastecimento de Água</a:t>
          </a:r>
        </a:p>
      </dsp:txBody>
      <dsp:txXfrm>
        <a:off x="2976" y="2074786"/>
        <a:ext cx="2030015" cy="462108"/>
      </dsp:txXfrm>
    </dsp:sp>
    <dsp:sp modelId="{E5719270-0F7C-4DE4-964B-53E06000F764}">
      <dsp:nvSpPr>
        <dsp:cNvPr id="0" name=""/>
        <dsp:cNvSpPr/>
      </dsp:nvSpPr>
      <dsp:spPr>
        <a:xfrm>
          <a:off x="2032992" y="2074786"/>
          <a:ext cx="2030015" cy="46210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Sistema de Esgotamento Sanitário</a:t>
          </a:r>
        </a:p>
      </dsp:txBody>
      <dsp:txXfrm>
        <a:off x="2032992" y="2074786"/>
        <a:ext cx="2030015" cy="462108"/>
      </dsp:txXfrm>
    </dsp:sp>
    <dsp:sp modelId="{BF633A7E-E2C2-4F65-9B99-EAD7A575F02D}">
      <dsp:nvSpPr>
        <dsp:cNvPr id="0" name=""/>
        <dsp:cNvSpPr/>
      </dsp:nvSpPr>
      <dsp:spPr>
        <a:xfrm>
          <a:off x="4063007" y="2074786"/>
          <a:ext cx="2030015" cy="46210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Sistemas Comerciais e Administrativos</a:t>
          </a:r>
        </a:p>
      </dsp:txBody>
      <dsp:txXfrm>
        <a:off x="4063007" y="2074786"/>
        <a:ext cx="2030015" cy="462108"/>
      </dsp:txXfrm>
    </dsp:sp>
    <dsp:sp modelId="{B4D172DB-2A68-4FDF-BF37-089A5B9B1071}">
      <dsp:nvSpPr>
        <dsp:cNvPr id="0" name=""/>
        <dsp:cNvSpPr/>
      </dsp:nvSpPr>
      <dsp:spPr>
        <a:xfrm rot="10800000">
          <a:off x="0" y="1869"/>
          <a:ext cx="6096000" cy="1545514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Ajustes por OPEX não reconhecidos</a:t>
          </a:r>
        </a:p>
      </dsp:txBody>
      <dsp:txXfrm rot="-10800000">
        <a:off x="0" y="1869"/>
        <a:ext cx="6096000" cy="542475"/>
      </dsp:txXfrm>
    </dsp:sp>
    <dsp:sp modelId="{3E385121-5419-4AE5-80EF-287610C36657}">
      <dsp:nvSpPr>
        <dsp:cNvPr id="0" name=""/>
        <dsp:cNvSpPr/>
      </dsp:nvSpPr>
      <dsp:spPr>
        <a:xfrm>
          <a:off x="2976" y="544345"/>
          <a:ext cx="2030015" cy="46210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Por natureza de conta</a:t>
          </a:r>
        </a:p>
      </dsp:txBody>
      <dsp:txXfrm>
        <a:off x="2976" y="544345"/>
        <a:ext cx="2030015" cy="462108"/>
      </dsp:txXfrm>
    </dsp:sp>
    <dsp:sp modelId="{8F43AAB7-FBFE-444D-9A9C-B31AC85E8756}">
      <dsp:nvSpPr>
        <dsp:cNvPr id="0" name=""/>
        <dsp:cNvSpPr/>
      </dsp:nvSpPr>
      <dsp:spPr>
        <a:xfrm>
          <a:off x="2032992" y="544345"/>
          <a:ext cx="2030015" cy="46210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Exclusão de estimativas e projeções</a:t>
          </a:r>
        </a:p>
      </dsp:txBody>
      <dsp:txXfrm>
        <a:off x="2032992" y="544345"/>
        <a:ext cx="2030015" cy="462108"/>
      </dsp:txXfrm>
    </dsp:sp>
    <dsp:sp modelId="{872AD199-0102-41BD-A1CB-9D16B053DA4C}">
      <dsp:nvSpPr>
        <dsp:cNvPr id="0" name=""/>
        <dsp:cNvSpPr/>
      </dsp:nvSpPr>
      <dsp:spPr>
        <a:xfrm>
          <a:off x="4063007" y="544345"/>
          <a:ext cx="2030015" cy="46210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Ajustes quantitativos</a:t>
          </a:r>
        </a:p>
      </dsp:txBody>
      <dsp:txXfrm>
        <a:off x="4063007" y="544345"/>
        <a:ext cx="2030015" cy="4621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4515F-FDDF-48CD-A15E-A77D5ED310E0}">
      <dsp:nvSpPr>
        <dsp:cNvPr id="0" name=""/>
        <dsp:cNvSpPr/>
      </dsp:nvSpPr>
      <dsp:spPr>
        <a:xfrm rot="5400000">
          <a:off x="4037205" y="-1686887"/>
          <a:ext cx="543505" cy="405549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/>
            <a:t>Salário Médio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/>
            <a:t>Empregados </a:t>
          </a:r>
        </a:p>
      </dsp:txBody>
      <dsp:txXfrm rot="-5400000">
        <a:off x="2281213" y="95637"/>
        <a:ext cx="4028958" cy="490441"/>
      </dsp:txXfrm>
    </dsp:sp>
    <dsp:sp modelId="{A1AE1FD8-73F4-445D-87E9-548C57C607DF}">
      <dsp:nvSpPr>
        <dsp:cNvPr id="0" name=""/>
        <dsp:cNvSpPr/>
      </dsp:nvSpPr>
      <dsp:spPr>
        <a:xfrm>
          <a:off x="0" y="1166"/>
          <a:ext cx="2281213" cy="67938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Pessoal</a:t>
          </a:r>
        </a:p>
      </dsp:txBody>
      <dsp:txXfrm>
        <a:off x="33165" y="34331"/>
        <a:ext cx="2214883" cy="613052"/>
      </dsp:txXfrm>
    </dsp:sp>
    <dsp:sp modelId="{38340ACE-5BA0-40BC-A86D-72EC64A035CF}">
      <dsp:nvSpPr>
        <dsp:cNvPr id="0" name=""/>
        <dsp:cNvSpPr/>
      </dsp:nvSpPr>
      <dsp:spPr>
        <a:xfrm rot="5400000">
          <a:off x="4037205" y="-973536"/>
          <a:ext cx="543505" cy="405549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/>
            <a:t>Custo unitário (Drivers de mercado)</a:t>
          </a:r>
        </a:p>
      </dsp:txBody>
      <dsp:txXfrm rot="-5400000">
        <a:off x="2281213" y="808988"/>
        <a:ext cx="4028958" cy="490441"/>
      </dsp:txXfrm>
    </dsp:sp>
    <dsp:sp modelId="{F9BFE4A8-3005-4C20-8B83-251DE230137F}">
      <dsp:nvSpPr>
        <dsp:cNvPr id="0" name=""/>
        <dsp:cNvSpPr/>
      </dsp:nvSpPr>
      <dsp:spPr>
        <a:xfrm>
          <a:off x="0" y="714518"/>
          <a:ext cx="2281213" cy="67938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Materiais Gerais</a:t>
          </a:r>
        </a:p>
      </dsp:txBody>
      <dsp:txXfrm>
        <a:off x="33165" y="747683"/>
        <a:ext cx="2214883" cy="613052"/>
      </dsp:txXfrm>
    </dsp:sp>
    <dsp:sp modelId="{BA193120-E012-4F59-8894-F9F5567A8DFA}">
      <dsp:nvSpPr>
        <dsp:cNvPr id="0" name=""/>
        <dsp:cNvSpPr/>
      </dsp:nvSpPr>
      <dsp:spPr>
        <a:xfrm rot="5400000">
          <a:off x="4037205" y="-260184"/>
          <a:ext cx="543505" cy="405549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/>
            <a:t>Preço unitário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/>
            <a:t>Consumo específico</a:t>
          </a:r>
        </a:p>
      </dsp:txBody>
      <dsp:txXfrm rot="-5400000">
        <a:off x="2281213" y="1522340"/>
        <a:ext cx="4028958" cy="490441"/>
      </dsp:txXfrm>
    </dsp:sp>
    <dsp:sp modelId="{C0A4F101-0926-4F74-A921-912B05304FAD}">
      <dsp:nvSpPr>
        <dsp:cNvPr id="0" name=""/>
        <dsp:cNvSpPr/>
      </dsp:nvSpPr>
      <dsp:spPr>
        <a:xfrm>
          <a:off x="0" y="1427869"/>
          <a:ext cx="2281213" cy="67938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Materiais de tratamento</a:t>
          </a:r>
        </a:p>
      </dsp:txBody>
      <dsp:txXfrm>
        <a:off x="33165" y="1461034"/>
        <a:ext cx="2214883" cy="613052"/>
      </dsp:txXfrm>
    </dsp:sp>
    <dsp:sp modelId="{F876F949-FF9E-4BD2-B3D4-3F62024F0ED3}">
      <dsp:nvSpPr>
        <dsp:cNvPr id="0" name=""/>
        <dsp:cNvSpPr/>
      </dsp:nvSpPr>
      <dsp:spPr>
        <a:xfrm rot="5400000">
          <a:off x="4037205" y="453166"/>
          <a:ext cx="543505" cy="405549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/>
            <a:t>Custo unitário (Drivers de mercado)</a:t>
          </a:r>
        </a:p>
      </dsp:txBody>
      <dsp:txXfrm rot="-5400000">
        <a:off x="2281213" y="2235690"/>
        <a:ext cx="4028958" cy="490441"/>
      </dsp:txXfrm>
    </dsp:sp>
    <dsp:sp modelId="{5580D4D0-70C6-414F-9B05-505960046E8B}">
      <dsp:nvSpPr>
        <dsp:cNvPr id="0" name=""/>
        <dsp:cNvSpPr/>
      </dsp:nvSpPr>
      <dsp:spPr>
        <a:xfrm>
          <a:off x="0" y="2141220"/>
          <a:ext cx="2281213" cy="67938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Serviços de terceiros</a:t>
          </a:r>
        </a:p>
      </dsp:txBody>
      <dsp:txXfrm>
        <a:off x="33165" y="2174385"/>
        <a:ext cx="2214883" cy="613052"/>
      </dsp:txXfrm>
    </dsp:sp>
    <dsp:sp modelId="{2F228E06-E124-4CE3-9EB8-60AEA90C36F3}">
      <dsp:nvSpPr>
        <dsp:cNvPr id="0" name=""/>
        <dsp:cNvSpPr/>
      </dsp:nvSpPr>
      <dsp:spPr>
        <a:xfrm rot="5400000">
          <a:off x="4037205" y="1166517"/>
          <a:ext cx="543505" cy="405549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/>
            <a:t>Preço unitário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/>
            <a:t>Consumo específico</a:t>
          </a:r>
          <a:endParaRPr lang="pt-BR" sz="1600" kern="1200" dirty="0"/>
        </a:p>
      </dsp:txBody>
      <dsp:txXfrm rot="-5400000">
        <a:off x="2281213" y="2949041"/>
        <a:ext cx="4028958" cy="490441"/>
      </dsp:txXfrm>
    </dsp:sp>
    <dsp:sp modelId="{6BD0D7AD-6D23-4E7B-B996-A06147465889}">
      <dsp:nvSpPr>
        <dsp:cNvPr id="0" name=""/>
        <dsp:cNvSpPr/>
      </dsp:nvSpPr>
      <dsp:spPr>
        <a:xfrm>
          <a:off x="0" y="2854571"/>
          <a:ext cx="2281213" cy="67938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Energia elétrica</a:t>
          </a:r>
        </a:p>
      </dsp:txBody>
      <dsp:txXfrm>
        <a:off x="33165" y="2887736"/>
        <a:ext cx="2214883" cy="613052"/>
      </dsp:txXfrm>
    </dsp:sp>
    <dsp:sp modelId="{577689A9-28F5-4BB4-B8B3-07BAAB5F4137}">
      <dsp:nvSpPr>
        <dsp:cNvPr id="0" name=""/>
        <dsp:cNvSpPr/>
      </dsp:nvSpPr>
      <dsp:spPr>
        <a:xfrm rot="5400000">
          <a:off x="4037205" y="1879868"/>
          <a:ext cx="543505" cy="405549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/>
            <a:t>Custo unitário (Drivers de mercado)</a:t>
          </a:r>
        </a:p>
      </dsp:txBody>
      <dsp:txXfrm rot="-5400000">
        <a:off x="2281213" y="3662392"/>
        <a:ext cx="4028958" cy="490441"/>
      </dsp:txXfrm>
    </dsp:sp>
    <dsp:sp modelId="{2BE152DF-0C72-4521-8CBF-9A88F1F7020C}">
      <dsp:nvSpPr>
        <dsp:cNvPr id="0" name=""/>
        <dsp:cNvSpPr/>
      </dsp:nvSpPr>
      <dsp:spPr>
        <a:xfrm>
          <a:off x="0" y="3567923"/>
          <a:ext cx="2281213" cy="67938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Despesas Gerais</a:t>
          </a:r>
        </a:p>
      </dsp:txBody>
      <dsp:txXfrm>
        <a:off x="33165" y="3601088"/>
        <a:ext cx="2214883" cy="6130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ADFF6-71C4-4E0A-A49F-F6FD0DEE7DA1}">
      <dsp:nvSpPr>
        <dsp:cNvPr id="0" name=""/>
        <dsp:cNvSpPr/>
      </dsp:nvSpPr>
      <dsp:spPr>
        <a:xfrm>
          <a:off x="35" y="10778"/>
          <a:ext cx="3396974" cy="403200"/>
        </a:xfrm>
        <a:prstGeom prst="rect">
          <a:avLst/>
        </a:prstGeom>
        <a:solidFill>
          <a:schemeClr val="tx2">
            <a:lumMod val="75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/>
            <a:t>Receitas indiretas</a:t>
          </a:r>
        </a:p>
      </dsp:txBody>
      <dsp:txXfrm>
        <a:off x="35" y="10778"/>
        <a:ext cx="3396974" cy="403200"/>
      </dsp:txXfrm>
    </dsp:sp>
    <dsp:sp modelId="{71A5C5E6-830E-4DEE-B671-589D7E3F6666}">
      <dsp:nvSpPr>
        <dsp:cNvPr id="0" name=""/>
        <dsp:cNvSpPr/>
      </dsp:nvSpPr>
      <dsp:spPr>
        <a:xfrm>
          <a:off x="35" y="413978"/>
          <a:ext cx="3396974" cy="262164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pt-BR" sz="1600" kern="1200" dirty="0"/>
            <a:t>Ligações e religações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pt-BR" sz="1600" kern="1200" dirty="0"/>
            <a:t>Ampliações de redes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pt-BR" sz="1600" kern="1200" dirty="0"/>
            <a:t>Conserto e reposição de caixas para abrigo de hidrômetros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pt-BR" sz="1600" kern="1200" dirty="0"/>
            <a:t>Reparos em redes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pt-BR" sz="1600" kern="1200" dirty="0"/>
            <a:t>Acréscimo por impontualidade no pagamento das contas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pt-BR" sz="1600" kern="1200" dirty="0"/>
            <a:t>Vistorias, atestados e outros</a:t>
          </a:r>
        </a:p>
      </dsp:txBody>
      <dsp:txXfrm>
        <a:off x="35" y="413978"/>
        <a:ext cx="3396974" cy="2621646"/>
      </dsp:txXfrm>
    </dsp:sp>
    <dsp:sp modelId="{CB9D8E74-AD6D-4EAC-825F-1D46521D9A80}">
      <dsp:nvSpPr>
        <dsp:cNvPr id="0" name=""/>
        <dsp:cNvSpPr/>
      </dsp:nvSpPr>
      <dsp:spPr>
        <a:xfrm>
          <a:off x="3872586" y="10778"/>
          <a:ext cx="3396974" cy="403200"/>
        </a:xfrm>
        <a:prstGeom prst="rect">
          <a:avLst/>
        </a:prstGeom>
        <a:solidFill>
          <a:schemeClr val="tx2">
            <a:lumMod val="75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/>
            <a:t>Outras receitas</a:t>
          </a:r>
        </a:p>
      </dsp:txBody>
      <dsp:txXfrm>
        <a:off x="3872586" y="10778"/>
        <a:ext cx="3396974" cy="403200"/>
      </dsp:txXfrm>
    </dsp:sp>
    <dsp:sp modelId="{42C08002-030A-4263-AC0B-6541420E4A55}">
      <dsp:nvSpPr>
        <dsp:cNvPr id="0" name=""/>
        <dsp:cNvSpPr/>
      </dsp:nvSpPr>
      <dsp:spPr>
        <a:xfrm>
          <a:off x="3872586" y="413978"/>
          <a:ext cx="3396974" cy="262164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pt-BR" sz="1600" kern="1200" dirty="0"/>
            <a:t>Alienação de ativos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pt-BR" sz="1600" kern="1200" dirty="0"/>
            <a:t>Sucata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pt-BR" sz="1600" kern="1200" dirty="0"/>
            <a:t>Editais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pt-BR" sz="1600" kern="1200" dirty="0"/>
            <a:t>Multas e cauções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pt-BR" sz="1600" kern="1200" dirty="0"/>
            <a:t>Serviços Técnicos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pt-BR" sz="1600" kern="1200" dirty="0"/>
            <a:t>Alienação e locação de imóveis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pt-BR" sz="1600" kern="1200" dirty="0"/>
            <a:t>Água de reuso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pt-BR" sz="1600" kern="1200" dirty="0"/>
            <a:t>Projeto Pura – Programa de Uso Racional da Água</a:t>
          </a:r>
        </a:p>
      </dsp:txBody>
      <dsp:txXfrm>
        <a:off x="3872586" y="413978"/>
        <a:ext cx="3396974" cy="26216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E2AE8-8350-4160-B643-6D47F16C4CF4}">
      <dsp:nvSpPr>
        <dsp:cNvPr id="0" name=""/>
        <dsp:cNvSpPr/>
      </dsp:nvSpPr>
      <dsp:spPr>
        <a:xfrm rot="5400000">
          <a:off x="5099600" y="-2514459"/>
          <a:ext cx="782637" cy="603695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/>
            <a:t>Razão entre o número total de ligações factíveis de esgoto e o número total de domicílios efetivamente atendidos com rede coletora de esgoto</a:t>
          </a:r>
        </a:p>
      </dsp:txBody>
      <dsp:txXfrm rot="-5400000">
        <a:off x="2472442" y="150904"/>
        <a:ext cx="5998749" cy="706227"/>
      </dsp:txXfrm>
    </dsp:sp>
    <dsp:sp modelId="{5219C203-7C20-4E36-8CF3-B6B3DA99C46E}">
      <dsp:nvSpPr>
        <dsp:cNvPr id="0" name=""/>
        <dsp:cNvSpPr/>
      </dsp:nvSpPr>
      <dsp:spPr>
        <a:xfrm>
          <a:off x="615" y="2033"/>
          <a:ext cx="2483898" cy="97829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/>
            <a:t>Índice de ligações factíveis de esgoto</a:t>
          </a:r>
        </a:p>
      </dsp:txBody>
      <dsp:txXfrm>
        <a:off x="48371" y="49789"/>
        <a:ext cx="2388386" cy="882784"/>
      </dsp:txXfrm>
    </dsp:sp>
    <dsp:sp modelId="{4BEB6CD4-F58F-48C8-BA39-13ABCA414B34}">
      <dsp:nvSpPr>
        <dsp:cNvPr id="0" name=""/>
        <dsp:cNvSpPr/>
      </dsp:nvSpPr>
      <dsp:spPr>
        <a:xfrm rot="5400000">
          <a:off x="5099659" y="-1512040"/>
          <a:ext cx="782637" cy="6060869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/>
            <a:t>Percentual de descumprimento do prazo de reposição de pavimento, conforme estabelecido na Deliberação </a:t>
          </a:r>
          <a:r>
            <a:rPr lang="pt-BR" sz="1400" kern="1200" dirty="0" err="1"/>
            <a:t>Arsesp</a:t>
          </a:r>
          <a:r>
            <a:rPr lang="pt-BR" sz="1400" kern="1200" dirty="0"/>
            <a:t> nº 550, e do percentual de descumprimento do prazo de execução de novas ligações com reposição de pavimentos</a:t>
          </a:r>
        </a:p>
      </dsp:txBody>
      <dsp:txXfrm rot="-5400000">
        <a:off x="2460544" y="1165280"/>
        <a:ext cx="6022664" cy="706227"/>
      </dsp:txXfrm>
    </dsp:sp>
    <dsp:sp modelId="{969CC3F6-8EA9-4383-BD5B-13E4F44D3D6E}">
      <dsp:nvSpPr>
        <dsp:cNvPr id="0" name=""/>
        <dsp:cNvSpPr/>
      </dsp:nvSpPr>
      <dsp:spPr>
        <a:xfrm>
          <a:off x="615" y="1029245"/>
          <a:ext cx="2459928" cy="97829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/>
            <a:t>Prazo para reposição de pavimento (vazamentos visíveis e novas ligações)</a:t>
          </a:r>
        </a:p>
      </dsp:txBody>
      <dsp:txXfrm>
        <a:off x="48371" y="1077001"/>
        <a:ext cx="2364416" cy="882784"/>
      </dsp:txXfrm>
    </dsp:sp>
    <dsp:sp modelId="{E4BFA747-70A3-43FF-9BEE-74390FA3037C}">
      <dsp:nvSpPr>
        <dsp:cNvPr id="0" name=""/>
        <dsp:cNvSpPr/>
      </dsp:nvSpPr>
      <dsp:spPr>
        <a:xfrm rot="5400000">
          <a:off x="5101070" y="-483243"/>
          <a:ext cx="782637" cy="6057699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/>
            <a:t>Total de reclamações sobre descontinuidade do serviço de água registradas e o número de ligações ativas: Serviço de Atendimento ao Usuário (SAU) da </a:t>
          </a:r>
          <a:r>
            <a:rPr lang="pt-BR" sz="1400" kern="1200" dirty="0" err="1"/>
            <a:t>Arsesp</a:t>
          </a:r>
          <a:r>
            <a:rPr lang="pt-BR" sz="1400" kern="1200" dirty="0"/>
            <a:t> e serviço de atendimento da Sabesp.</a:t>
          </a:r>
        </a:p>
      </dsp:txBody>
      <dsp:txXfrm rot="-5400000">
        <a:off x="2463540" y="2192492"/>
        <a:ext cx="6019494" cy="706227"/>
      </dsp:txXfrm>
    </dsp:sp>
    <dsp:sp modelId="{9790785F-E090-4408-99B9-93448FF738F5}">
      <dsp:nvSpPr>
        <dsp:cNvPr id="0" name=""/>
        <dsp:cNvSpPr/>
      </dsp:nvSpPr>
      <dsp:spPr>
        <a:xfrm>
          <a:off x="615" y="2056457"/>
          <a:ext cx="2462924" cy="97829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/>
            <a:t>Índice de reclamações de usuários por falta de água e baixa pressão</a:t>
          </a:r>
        </a:p>
      </dsp:txBody>
      <dsp:txXfrm>
        <a:off x="48371" y="2104213"/>
        <a:ext cx="2367412" cy="882784"/>
      </dsp:txXfrm>
    </dsp:sp>
    <dsp:sp modelId="{A6659BF9-719D-4F90-9321-6A59A612CF70}">
      <dsp:nvSpPr>
        <dsp:cNvPr id="0" name=""/>
        <dsp:cNvSpPr/>
      </dsp:nvSpPr>
      <dsp:spPr>
        <a:xfrm rot="5400000">
          <a:off x="5096994" y="539054"/>
          <a:ext cx="782637" cy="6067525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/>
            <a:t>Razão entre o total de vazamentos visíveis apurados conforme deliberação </a:t>
          </a:r>
          <a:r>
            <a:rPr lang="pt-BR" sz="1400" kern="1200" dirty="0" err="1"/>
            <a:t>Arsesp</a:t>
          </a:r>
          <a:r>
            <a:rPr lang="pt-BR" sz="1400" kern="1200" dirty="0"/>
            <a:t> nº 550 e a extensão da rede de distribuição de água.</a:t>
          </a:r>
        </a:p>
      </dsp:txBody>
      <dsp:txXfrm rot="-5400000">
        <a:off x="2454551" y="3219703"/>
        <a:ext cx="6029320" cy="706227"/>
      </dsp:txXfrm>
    </dsp:sp>
    <dsp:sp modelId="{DDD3157A-54B8-4F69-8976-FD457F9C13FE}">
      <dsp:nvSpPr>
        <dsp:cNvPr id="0" name=""/>
        <dsp:cNvSpPr/>
      </dsp:nvSpPr>
      <dsp:spPr>
        <a:xfrm>
          <a:off x="615" y="3083669"/>
          <a:ext cx="2453935" cy="97829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/>
            <a:t>Índice de vazamentos visíveis por extensão de rede</a:t>
          </a:r>
        </a:p>
      </dsp:txBody>
      <dsp:txXfrm>
        <a:off x="48371" y="3131425"/>
        <a:ext cx="2358423" cy="882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140" cy="496332"/>
          </a:xfrm>
          <a:prstGeom prst="rect">
            <a:avLst/>
          </a:prstGeom>
        </p:spPr>
        <p:txBody>
          <a:bodyPr vert="horz" lIns="94812" tIns="47405" rIns="94812" bIns="4740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977" y="1"/>
            <a:ext cx="2945140" cy="496332"/>
          </a:xfrm>
          <a:prstGeom prst="rect">
            <a:avLst/>
          </a:prstGeom>
        </p:spPr>
        <p:txBody>
          <a:bodyPr vert="horz" lIns="94812" tIns="47405" rIns="94812" bIns="47405" rtlCol="0"/>
          <a:lstStyle>
            <a:lvl1pPr algn="r">
              <a:defRPr sz="1300"/>
            </a:lvl1pPr>
          </a:lstStyle>
          <a:p>
            <a:fld id="{7179BD05-6DF3-4444-8874-D098A5089F8C}" type="datetimeFigureOut">
              <a:rPr lang="en-GB" smtClean="0"/>
              <a:pPr/>
              <a:t>10/04/2018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96"/>
            <a:ext cx="2945140" cy="496332"/>
          </a:xfrm>
          <a:prstGeom prst="rect">
            <a:avLst/>
          </a:prstGeom>
        </p:spPr>
        <p:txBody>
          <a:bodyPr vert="horz" lIns="94812" tIns="47405" rIns="94812" bIns="4740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977" y="9428596"/>
            <a:ext cx="2945140" cy="496332"/>
          </a:xfrm>
          <a:prstGeom prst="rect">
            <a:avLst/>
          </a:prstGeom>
        </p:spPr>
        <p:txBody>
          <a:bodyPr vert="horz" lIns="94812" tIns="47405" rIns="94812" bIns="47405" rtlCol="0" anchor="b"/>
          <a:lstStyle>
            <a:lvl1pPr algn="r">
              <a:defRPr sz="1300"/>
            </a:lvl1pPr>
          </a:lstStyle>
          <a:p>
            <a:fld id="{0F76B1E5-08ED-4AEA-B0D0-954BF3B2BF7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663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888"/>
          </a:xfrm>
          <a:prstGeom prst="rect">
            <a:avLst/>
          </a:prstGeom>
        </p:spPr>
        <p:txBody>
          <a:bodyPr vert="horz" lIns="94812" tIns="47405" rIns="94812" bIns="47405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4812" tIns="47405" rIns="94812" bIns="47405" rtlCol="0"/>
          <a:lstStyle>
            <a:lvl1pPr algn="r">
              <a:defRPr sz="1300"/>
            </a:lvl1pPr>
          </a:lstStyle>
          <a:p>
            <a:fld id="{70F372C3-3F26-4BFC-A9A5-5CC25A1F94F0}" type="datetimeFigureOut">
              <a:rPr lang="pt-BR" smtClean="0"/>
              <a:pPr/>
              <a:t>10/04/2018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12" tIns="47405" rIns="94812" bIns="4740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6" cy="4467226"/>
          </a:xfrm>
          <a:prstGeom prst="rect">
            <a:avLst/>
          </a:prstGeom>
        </p:spPr>
        <p:txBody>
          <a:bodyPr vert="horz" lIns="94812" tIns="47405" rIns="94812" bIns="47405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28165"/>
            <a:ext cx="2946400" cy="496887"/>
          </a:xfrm>
          <a:prstGeom prst="rect">
            <a:avLst/>
          </a:prstGeom>
        </p:spPr>
        <p:txBody>
          <a:bodyPr vert="horz" lIns="94812" tIns="47405" rIns="94812" bIns="47405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lIns="94812" tIns="47405" rIns="94812" bIns="47405" rtlCol="0" anchor="b"/>
          <a:lstStyle>
            <a:lvl1pPr algn="r">
              <a:defRPr sz="1300"/>
            </a:lvl1pPr>
          </a:lstStyle>
          <a:p>
            <a:fld id="{C8F3B59A-E715-409A-8F1F-15D2E86EE4C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525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3B59A-E715-409A-8F1F-15D2E86EE4C7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9030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ACC0-ABF2-4411-B90B-102CF7A4C4EA}" type="datetimeFigureOut">
              <a:rPr lang="pt-BR" smtClean="0"/>
              <a:pPr/>
              <a:t>10/04/2018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73C8-83C7-4868-A300-6ECD1416C5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ACC0-ABF2-4411-B90B-102CF7A4C4EA}" type="datetimeFigureOut">
              <a:rPr lang="pt-BR" smtClean="0"/>
              <a:pPr/>
              <a:t>10/04/2018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73C8-83C7-4868-A300-6ECD1416C5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ACC0-ABF2-4411-B90B-102CF7A4C4EA}" type="datetimeFigureOut">
              <a:rPr lang="pt-BR" smtClean="0"/>
              <a:pPr/>
              <a:t>10/04/2018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73C8-83C7-4868-A300-6ECD1416C5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ACC0-ABF2-4411-B90B-102CF7A4C4EA}" type="datetimeFigureOut">
              <a:rPr lang="pt-BR" smtClean="0"/>
              <a:pPr/>
              <a:t>10/04/2018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73C8-83C7-4868-A300-6ECD1416C5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ACC0-ABF2-4411-B90B-102CF7A4C4EA}" type="datetimeFigureOut">
              <a:rPr lang="pt-BR" smtClean="0"/>
              <a:pPr/>
              <a:t>10/04/2018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73C8-83C7-4868-A300-6ECD1416C5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ACC0-ABF2-4411-B90B-102CF7A4C4EA}" type="datetimeFigureOut">
              <a:rPr lang="pt-BR" smtClean="0"/>
              <a:pPr/>
              <a:t>10/04/2018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73C8-83C7-4868-A300-6ECD1416C5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ACC0-ABF2-4411-B90B-102CF7A4C4EA}" type="datetimeFigureOut">
              <a:rPr lang="pt-BR" smtClean="0"/>
              <a:pPr/>
              <a:t>10/04/2018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73C8-83C7-4868-A300-6ECD1416C5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ACC0-ABF2-4411-B90B-102CF7A4C4EA}" type="datetimeFigureOut">
              <a:rPr lang="pt-BR" smtClean="0"/>
              <a:pPr/>
              <a:t>10/04/2018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73C8-83C7-4868-A300-6ECD1416C5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ACC0-ABF2-4411-B90B-102CF7A4C4EA}" type="datetimeFigureOut">
              <a:rPr lang="pt-BR" smtClean="0"/>
              <a:pPr/>
              <a:t>10/04/2018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73C8-83C7-4868-A300-6ECD1416C5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4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ACC0-ABF2-4411-B90B-102CF7A4C4EA}" type="datetimeFigureOut">
              <a:rPr lang="pt-BR" smtClean="0"/>
              <a:pPr/>
              <a:t>10/04/2018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73C8-83C7-4868-A300-6ECD1416C5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ACC0-ABF2-4411-B90B-102CF7A4C4EA}" type="datetimeFigureOut">
              <a:rPr lang="pt-BR" smtClean="0"/>
              <a:pPr/>
              <a:t>10/04/2018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73C8-83C7-4868-A300-6ECD1416C5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CACC0-ABF2-4411-B90B-102CF7A4C4EA}" type="datetimeFigureOut">
              <a:rPr lang="pt-BR" smtClean="0"/>
              <a:pPr/>
              <a:t>10/04/2018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073C8-83C7-4868-A300-6ECD1416C5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gif"/><Relationship Id="rId7" Type="http://schemas.openxmlformats.org/officeDocument/2006/relationships/diagramColors" Target="../diagrams/colors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gif"/><Relationship Id="rId7" Type="http://schemas.openxmlformats.org/officeDocument/2006/relationships/diagramColors" Target="../diagrams/colors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gif"/><Relationship Id="rId7" Type="http://schemas.openxmlformats.org/officeDocument/2006/relationships/diagramColors" Target="../diagrams/colors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gif"/><Relationship Id="rId7" Type="http://schemas.openxmlformats.org/officeDocument/2006/relationships/diagramColors" Target="../diagrams/colors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gif"/><Relationship Id="rId7" Type="http://schemas.openxmlformats.org/officeDocument/2006/relationships/diagramColors" Target="../diagrams/colors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gif"/><Relationship Id="rId7" Type="http://schemas.openxmlformats.org/officeDocument/2006/relationships/diagramColors" Target="../diagrams/colors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Apresentacao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9143999" cy="6463668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0" name="CaixaDeTexto 9"/>
          <p:cNvSpPr txBox="1"/>
          <p:nvPr/>
        </p:nvSpPr>
        <p:spPr>
          <a:xfrm>
            <a:off x="323528" y="2425453"/>
            <a:ext cx="5760640" cy="984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400" b="1" dirty="0">
                <a:solidFill>
                  <a:schemeClr val="bg1"/>
                </a:solidFill>
                <a:latin typeface="Century Gothic" pitchFamily="34" charset="0"/>
              </a:rPr>
              <a:t>2ª Revisão Tarifária Ordinária da</a:t>
            </a:r>
          </a:p>
          <a:p>
            <a:pPr>
              <a:spcAft>
                <a:spcPts val="1200"/>
              </a:spcAft>
            </a:pPr>
            <a:r>
              <a:rPr lang="pt-BR" sz="2400" b="1" dirty="0">
                <a:solidFill>
                  <a:schemeClr val="bg1"/>
                </a:solidFill>
                <a:latin typeface="Century Gothic" pitchFamily="34" charset="0"/>
              </a:rPr>
              <a:t>SABESP– Etapa final</a:t>
            </a:r>
          </a:p>
        </p:txBody>
      </p:sp>
      <p:pic>
        <p:nvPicPr>
          <p:cNvPr id="13" name="Imagem 12" descr="Logotipo_Arsesp_branco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025" y="435163"/>
            <a:ext cx="2363767" cy="131008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62028" y="4729708"/>
            <a:ext cx="1905716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latin typeface="Century Gothic" pitchFamily="34" charset="0"/>
              </a:rPr>
              <a:t>Abril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066"/>
            <a:ext cx="9144000" cy="5715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85800" y="1941142"/>
            <a:ext cx="2069225" cy="7212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/>
                </a:solidFill>
              </a:rPr>
              <a:t>Volume medido Residencial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298320" y="1941142"/>
            <a:ext cx="2069225" cy="72127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/>
                </a:solidFill>
              </a:rPr>
              <a:t>Índice de Atendimento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6298320" y="2930428"/>
            <a:ext cx="2069225" cy="72127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/>
                </a:solidFill>
              </a:rPr>
              <a:t>Número de domicílios atendíveis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354110" y="1941142"/>
            <a:ext cx="2069225" cy="72127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/>
                </a:solidFill>
              </a:rPr>
              <a:t>Número de economias residenciais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3354110" y="2930428"/>
            <a:ext cx="2069225" cy="72127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/>
                </a:solidFill>
              </a:rPr>
              <a:t>Consumo unitário*</a:t>
            </a:r>
          </a:p>
        </p:txBody>
      </p:sp>
      <p:sp>
        <p:nvSpPr>
          <p:cNvPr id="3" name="Multiplicar 2"/>
          <p:cNvSpPr/>
          <p:nvPr/>
        </p:nvSpPr>
        <p:spPr>
          <a:xfrm>
            <a:off x="7165428" y="2662414"/>
            <a:ext cx="271955" cy="268014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7" name="Chave esquerda 16"/>
          <p:cNvSpPr/>
          <p:nvPr/>
        </p:nvSpPr>
        <p:spPr>
          <a:xfrm>
            <a:off x="5817476" y="1645539"/>
            <a:ext cx="614855" cy="2530366"/>
          </a:xfrm>
          <a:prstGeom prst="leftBrace">
            <a:avLst>
              <a:gd name="adj1" fmla="val 14102"/>
              <a:gd name="adj2" fmla="val 26108"/>
            </a:avLst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8" name="Multiplicar 17"/>
          <p:cNvSpPr/>
          <p:nvPr/>
        </p:nvSpPr>
        <p:spPr>
          <a:xfrm>
            <a:off x="4252745" y="2662414"/>
            <a:ext cx="271955" cy="268014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9" name="Chave esquerda 18"/>
          <p:cNvSpPr/>
          <p:nvPr/>
        </p:nvSpPr>
        <p:spPr>
          <a:xfrm>
            <a:off x="2916621" y="1855329"/>
            <a:ext cx="614855" cy="2320575"/>
          </a:xfrm>
          <a:prstGeom prst="leftBrace">
            <a:avLst>
              <a:gd name="adj1" fmla="val 14102"/>
              <a:gd name="adj2" fmla="val 25234"/>
            </a:avLst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0" name="CaixaDeTexto 19"/>
          <p:cNvSpPr txBox="1"/>
          <p:nvPr/>
        </p:nvSpPr>
        <p:spPr>
          <a:xfrm>
            <a:off x="271941" y="4849871"/>
            <a:ext cx="65928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50" b="1" dirty="0"/>
              <a:t>* Para esgoto, adota-se o consumo unitário de água nas economias com ligação de esgoto</a:t>
            </a:r>
          </a:p>
        </p:txBody>
      </p:sp>
      <p:pic>
        <p:nvPicPr>
          <p:cNvPr id="22" name="Imagem 21" descr="logo_arses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-22820"/>
            <a:ext cx="1367235" cy="744995"/>
          </a:xfrm>
          <a:prstGeom prst="rect">
            <a:avLst/>
          </a:prstGeom>
        </p:spPr>
      </p:pic>
      <p:sp>
        <p:nvSpPr>
          <p:cNvPr id="24" name="Retângulo de cantos arredondados 8"/>
          <p:cNvSpPr/>
          <p:nvPr/>
        </p:nvSpPr>
        <p:spPr>
          <a:xfrm>
            <a:off x="0" y="193205"/>
            <a:ext cx="9108504" cy="504056"/>
          </a:xfrm>
          <a:prstGeom prst="round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i="1" dirty="0"/>
              <a:t>Mercado Residencial</a:t>
            </a:r>
          </a:p>
        </p:txBody>
      </p:sp>
    </p:spTree>
    <p:extLst>
      <p:ext uri="{BB962C8B-B14F-4D97-AF65-F5344CB8AC3E}">
        <p14:creationId xmlns:p14="http://schemas.microsoft.com/office/powerpoint/2010/main" val="646851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066"/>
            <a:ext cx="9144000" cy="5715000"/>
          </a:xfrm>
          <a:prstGeom prst="rect">
            <a:avLst/>
          </a:prstGeo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96" y="1561356"/>
            <a:ext cx="7579519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96" y="2914784"/>
            <a:ext cx="7578900" cy="97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71941" y="4849871"/>
            <a:ext cx="67279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/>
              <a:t>* Foram adotadas as projeções Sabesp, que se mostraram aderentes aos investimentos projetados</a:t>
            </a:r>
          </a:p>
        </p:txBody>
      </p:sp>
      <p:pic>
        <p:nvPicPr>
          <p:cNvPr id="8" name="Imagem 7" descr="logo_arses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40352" y="-22820"/>
            <a:ext cx="1367235" cy="744995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0" y="193205"/>
            <a:ext cx="9108504" cy="504056"/>
          </a:xfrm>
          <a:prstGeom prst="round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i="1" dirty="0"/>
              <a:t>Mercado Residencial</a:t>
            </a:r>
          </a:p>
        </p:txBody>
      </p:sp>
    </p:spTree>
    <p:extLst>
      <p:ext uri="{BB962C8B-B14F-4D97-AF65-F5344CB8AC3E}">
        <p14:creationId xmlns:p14="http://schemas.microsoft.com/office/powerpoint/2010/main" val="2950648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290" y="-24109"/>
            <a:ext cx="9144000" cy="5715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291" y="1699474"/>
            <a:ext cx="6779419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 descr="logo_arses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-22820"/>
            <a:ext cx="1367235" cy="744995"/>
          </a:xfrm>
          <a:prstGeom prst="rect">
            <a:avLst/>
          </a:prstGeom>
        </p:spPr>
      </p:pic>
      <p:sp>
        <p:nvSpPr>
          <p:cNvPr id="8" name="Retângulo de cantos arredondados 8"/>
          <p:cNvSpPr/>
          <p:nvPr/>
        </p:nvSpPr>
        <p:spPr>
          <a:xfrm>
            <a:off x="0" y="193205"/>
            <a:ext cx="9108504" cy="504056"/>
          </a:xfrm>
          <a:prstGeom prst="round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i="1" dirty="0"/>
              <a:t>Mercado Residencial</a:t>
            </a:r>
          </a:p>
        </p:txBody>
      </p:sp>
    </p:spTree>
    <p:extLst>
      <p:ext uri="{BB962C8B-B14F-4D97-AF65-F5344CB8AC3E}">
        <p14:creationId xmlns:p14="http://schemas.microsoft.com/office/powerpoint/2010/main" val="2237179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066"/>
            <a:ext cx="9144000" cy="5715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92362"/>
            <a:ext cx="78867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2868842"/>
            <a:ext cx="7886700" cy="111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de cantos arredondados 8"/>
          <p:cNvSpPr/>
          <p:nvPr/>
        </p:nvSpPr>
        <p:spPr>
          <a:xfrm>
            <a:off x="0" y="193205"/>
            <a:ext cx="9108504" cy="504056"/>
          </a:xfrm>
          <a:prstGeom prst="round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i="1" dirty="0"/>
              <a:t>Mercado Residencial</a:t>
            </a:r>
          </a:p>
        </p:txBody>
      </p:sp>
    </p:spTree>
    <p:extLst>
      <p:ext uri="{BB962C8B-B14F-4D97-AF65-F5344CB8AC3E}">
        <p14:creationId xmlns:p14="http://schemas.microsoft.com/office/powerpoint/2010/main" val="2652614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066"/>
            <a:ext cx="9144000" cy="5715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85800" y="1941142"/>
            <a:ext cx="2069225" cy="7212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/>
                </a:solidFill>
              </a:rPr>
              <a:t>Volume medido Não Residencial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354110" y="1941142"/>
            <a:ext cx="2069225" cy="72127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/>
                </a:solidFill>
              </a:rPr>
              <a:t>Número de economias não residenciais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3354110" y="2930428"/>
            <a:ext cx="2069225" cy="72127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/>
                </a:solidFill>
              </a:rPr>
              <a:t>Consumo unitário</a:t>
            </a:r>
          </a:p>
        </p:txBody>
      </p:sp>
      <p:sp>
        <p:nvSpPr>
          <p:cNvPr id="18" name="Multiplicar 17"/>
          <p:cNvSpPr/>
          <p:nvPr/>
        </p:nvSpPr>
        <p:spPr>
          <a:xfrm>
            <a:off x="4252745" y="2662414"/>
            <a:ext cx="271955" cy="268014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chemeClr val="tx1"/>
              </a:solidFill>
            </a:endParaRPr>
          </a:p>
        </p:txBody>
      </p:sp>
      <p:sp>
        <p:nvSpPr>
          <p:cNvPr id="19" name="Chave esquerda 18"/>
          <p:cNvSpPr/>
          <p:nvPr/>
        </p:nvSpPr>
        <p:spPr>
          <a:xfrm>
            <a:off x="2916621" y="1645538"/>
            <a:ext cx="614855" cy="2530366"/>
          </a:xfrm>
          <a:prstGeom prst="leftBrace">
            <a:avLst>
              <a:gd name="adj1" fmla="val 14102"/>
              <a:gd name="adj2" fmla="val 25234"/>
            </a:avLst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0" y="193205"/>
            <a:ext cx="9108504" cy="504056"/>
          </a:xfrm>
          <a:prstGeom prst="round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i="1" dirty="0"/>
              <a:t>Mercado Não Residencial</a:t>
            </a:r>
          </a:p>
        </p:txBody>
      </p:sp>
    </p:spTree>
    <p:extLst>
      <p:ext uri="{BB962C8B-B14F-4D97-AF65-F5344CB8AC3E}">
        <p14:creationId xmlns:p14="http://schemas.microsoft.com/office/powerpoint/2010/main" val="426829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066"/>
            <a:ext cx="9144000" cy="57150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40" y="1616089"/>
            <a:ext cx="7386638" cy="236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8"/>
          <p:cNvSpPr/>
          <p:nvPr/>
        </p:nvSpPr>
        <p:spPr>
          <a:xfrm>
            <a:off x="0" y="193205"/>
            <a:ext cx="9108504" cy="504056"/>
          </a:xfrm>
          <a:prstGeom prst="round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i="1" dirty="0"/>
              <a:t>Mercado Não Residencial - Água</a:t>
            </a:r>
          </a:p>
        </p:txBody>
      </p:sp>
    </p:spTree>
    <p:extLst>
      <p:ext uri="{BB962C8B-B14F-4D97-AF65-F5344CB8AC3E}">
        <p14:creationId xmlns:p14="http://schemas.microsoft.com/office/powerpoint/2010/main" val="159861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066"/>
            <a:ext cx="9144000" cy="5715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99" y="1581974"/>
            <a:ext cx="74009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8"/>
          <p:cNvSpPr/>
          <p:nvPr/>
        </p:nvSpPr>
        <p:spPr>
          <a:xfrm>
            <a:off x="0" y="193205"/>
            <a:ext cx="9108504" cy="504056"/>
          </a:xfrm>
          <a:prstGeom prst="round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i="1" dirty="0"/>
              <a:t>Mercado Não Residencial - Esgoto</a:t>
            </a:r>
          </a:p>
        </p:txBody>
      </p:sp>
    </p:spTree>
    <p:extLst>
      <p:ext uri="{BB962C8B-B14F-4D97-AF65-F5344CB8AC3E}">
        <p14:creationId xmlns:p14="http://schemas.microsoft.com/office/powerpoint/2010/main" val="2058861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pt novo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1066"/>
            <a:ext cx="9144000" cy="5715000"/>
          </a:xfrm>
          <a:prstGeom prst="rect">
            <a:avLst/>
          </a:prstGeom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7" y="1564112"/>
            <a:ext cx="7487100" cy="98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7" y="2857500"/>
            <a:ext cx="7486650" cy="126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de cantos arredondados 8"/>
          <p:cNvSpPr/>
          <p:nvPr/>
        </p:nvSpPr>
        <p:spPr>
          <a:xfrm>
            <a:off x="0" y="193205"/>
            <a:ext cx="9108504" cy="504056"/>
          </a:xfrm>
          <a:prstGeom prst="round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i="1" dirty="0"/>
              <a:t>Mercado Não Residencial</a:t>
            </a:r>
          </a:p>
        </p:txBody>
      </p:sp>
    </p:spTree>
    <p:extLst>
      <p:ext uri="{BB962C8B-B14F-4D97-AF65-F5344CB8AC3E}">
        <p14:creationId xmlns:p14="http://schemas.microsoft.com/office/powerpoint/2010/main" val="1000194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51" y="1668067"/>
            <a:ext cx="7529513" cy="79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12651" y="3218137"/>
            <a:ext cx="7529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* Importante recuperação do consumo dos municípios após crise hídrica – ajuste do ponto de partida da projeção (2017)</a:t>
            </a:r>
          </a:p>
        </p:txBody>
      </p:sp>
      <p:sp>
        <p:nvSpPr>
          <p:cNvPr id="8" name="Retângulo de cantos arredondados 8"/>
          <p:cNvSpPr/>
          <p:nvPr/>
        </p:nvSpPr>
        <p:spPr>
          <a:xfrm>
            <a:off x="0" y="193205"/>
            <a:ext cx="9108504" cy="504056"/>
          </a:xfrm>
          <a:prstGeom prst="round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i="1" dirty="0"/>
              <a:t>Mercado Permissionárias</a:t>
            </a:r>
          </a:p>
        </p:txBody>
      </p:sp>
    </p:spTree>
    <p:extLst>
      <p:ext uri="{BB962C8B-B14F-4D97-AF65-F5344CB8AC3E}">
        <p14:creationId xmlns:p14="http://schemas.microsoft.com/office/powerpoint/2010/main" val="1894275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60" y="1553396"/>
            <a:ext cx="7508081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8"/>
          <p:cNvSpPr/>
          <p:nvPr/>
        </p:nvSpPr>
        <p:spPr>
          <a:xfrm>
            <a:off x="0" y="193205"/>
            <a:ext cx="9108504" cy="504056"/>
          </a:xfrm>
          <a:prstGeom prst="round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i="1" dirty="0"/>
              <a:t>Mercado Água Final</a:t>
            </a:r>
          </a:p>
        </p:txBody>
      </p:sp>
    </p:spTree>
    <p:extLst>
      <p:ext uri="{BB962C8B-B14F-4D97-AF65-F5344CB8AC3E}">
        <p14:creationId xmlns:p14="http://schemas.microsoft.com/office/powerpoint/2010/main" val="750777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7" name="Retângulo de cantos arredondados 36"/>
          <p:cNvSpPr/>
          <p:nvPr/>
        </p:nvSpPr>
        <p:spPr>
          <a:xfrm>
            <a:off x="0" y="193205"/>
            <a:ext cx="9108504" cy="504056"/>
          </a:xfrm>
          <a:prstGeom prst="round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07504" y="277213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bg1"/>
                </a:solidFill>
                <a:latin typeface="+mj-lt"/>
              </a:rPr>
              <a:t>Legislação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268288" y="985292"/>
            <a:ext cx="8624887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pt-BR" b="1" dirty="0">
              <a:latin typeface="Century Gothic" pitchFamily="34" charset="0"/>
            </a:endParaRPr>
          </a:p>
          <a:p>
            <a:endParaRPr lang="pt-BR" b="1" dirty="0">
              <a:latin typeface="Century Gothic" pitchFamily="34" charset="0"/>
            </a:endParaRPr>
          </a:p>
          <a:p>
            <a:r>
              <a:rPr lang="pt-BR" b="1" dirty="0">
                <a:latin typeface="Century Gothic" pitchFamily="34" charset="0"/>
              </a:rPr>
              <a:t>Lei Federal nº 11.445/2007</a:t>
            </a:r>
          </a:p>
          <a:p>
            <a:endParaRPr lang="pt-BR" b="1" dirty="0">
              <a:latin typeface="Century Gothic" pitchFamily="34" charset="0"/>
            </a:endParaRPr>
          </a:p>
          <a:p>
            <a:r>
              <a:rPr lang="pt-BR" b="1" dirty="0">
                <a:latin typeface="Century Gothic" pitchFamily="34" charset="0"/>
              </a:rPr>
              <a:t>Lei Complementar Estadual nº 1025/2007</a:t>
            </a:r>
          </a:p>
          <a:p>
            <a:endParaRPr lang="pt-BR" b="1" dirty="0">
              <a:latin typeface="Century Gothic" pitchFamily="34" charset="0"/>
            </a:endParaRPr>
          </a:p>
          <a:p>
            <a:r>
              <a:rPr lang="pt-BR" b="1" dirty="0">
                <a:latin typeface="Century Gothic" pitchFamily="34" charset="0"/>
              </a:rPr>
              <a:t>Convênios de Cooperação Estado de São Paulo e Municípios</a:t>
            </a:r>
          </a:p>
          <a:p>
            <a:endParaRPr lang="pt-BR" b="1" dirty="0">
              <a:latin typeface="Century Gothic" pitchFamily="34" charset="0"/>
            </a:endParaRPr>
          </a:p>
          <a:p>
            <a:r>
              <a:rPr lang="pt-BR" b="1" dirty="0">
                <a:latin typeface="Century Gothic" pitchFamily="34" charset="0"/>
              </a:rPr>
              <a:t>Deliberações ARSESP</a:t>
            </a:r>
          </a:p>
        </p:txBody>
      </p:sp>
      <p:pic>
        <p:nvPicPr>
          <p:cNvPr id="46" name="Imagem 45" descr="logo_arses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6726" y="49188"/>
            <a:ext cx="1367235" cy="74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43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60" y="1485900"/>
            <a:ext cx="750808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de cantos arredondados 8"/>
          <p:cNvSpPr/>
          <p:nvPr/>
        </p:nvSpPr>
        <p:spPr>
          <a:xfrm>
            <a:off x="0" y="193205"/>
            <a:ext cx="9108504" cy="504056"/>
          </a:xfrm>
          <a:prstGeom prst="round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i="1" dirty="0"/>
              <a:t>Mercado Esgoto Final</a:t>
            </a:r>
          </a:p>
        </p:txBody>
      </p:sp>
    </p:spTree>
    <p:extLst>
      <p:ext uri="{BB962C8B-B14F-4D97-AF65-F5344CB8AC3E}">
        <p14:creationId xmlns:p14="http://schemas.microsoft.com/office/powerpoint/2010/main" val="3418704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18112"/>
            <a:ext cx="8229600" cy="3771636"/>
          </a:xfrm>
        </p:spPr>
        <p:txBody>
          <a:bodyPr>
            <a:noAutofit/>
          </a:bodyPr>
          <a:lstStyle/>
          <a:p>
            <a:r>
              <a:rPr lang="pt-BR" sz="1800" dirty="0"/>
              <a:t>O volume de água a ser produzido é utilizado como </a:t>
            </a:r>
            <a:r>
              <a:rPr lang="pt-BR" sz="1800" i="1" dirty="0"/>
              <a:t>driver </a:t>
            </a:r>
            <a:r>
              <a:rPr lang="pt-BR" sz="1800" dirty="0"/>
              <a:t>de projeção dos custos operacionais na etapa de produção de água</a:t>
            </a:r>
          </a:p>
          <a:p>
            <a:r>
              <a:rPr lang="pt-BR" sz="1800" dirty="0"/>
              <a:t>O volume a ser produzido considera, além do volume distribuído de água (residencial, não residencial e permissionárias), o volume destinado a usos especiais (usos emergenciais, sociais e operacionais) e as perdas de água</a:t>
            </a:r>
          </a:p>
          <a:p>
            <a:r>
              <a:rPr lang="pt-BR" sz="1800" dirty="0"/>
              <a:t>A projeção de perdas de água é considerada para estimar o driver de projeção dos custos operacionais e não tem função tarifária </a:t>
            </a:r>
            <a:r>
              <a:rPr lang="pt-BR" sz="1800" i="1" dirty="0"/>
              <a:t>direta</a:t>
            </a:r>
          </a:p>
          <a:p>
            <a:pPr lvl="2"/>
            <a:r>
              <a:rPr lang="pt-BR" sz="1800" dirty="0"/>
              <a:t>A Sabesp é fiscalizada com relação ao cumprimento das metas de perdas dos contratos pactuados com os municípios, gerando sanções no caso de não cumprimento</a:t>
            </a:r>
          </a:p>
          <a:p>
            <a:r>
              <a:rPr lang="pt-BR" sz="1800" dirty="0"/>
              <a:t>A ARSESP considera uma trajetória proposta de “Perdas Regulatórias”  </a:t>
            </a:r>
          </a:p>
        </p:txBody>
      </p:sp>
      <p:sp>
        <p:nvSpPr>
          <p:cNvPr id="5" name="Retângulo de cantos arredondados 8"/>
          <p:cNvSpPr/>
          <p:nvPr/>
        </p:nvSpPr>
        <p:spPr>
          <a:xfrm>
            <a:off x="0" y="193205"/>
            <a:ext cx="9108504" cy="504056"/>
          </a:xfrm>
          <a:prstGeom prst="round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i="1" dirty="0"/>
              <a:t>Oferta de Água</a:t>
            </a:r>
          </a:p>
        </p:txBody>
      </p:sp>
    </p:spTree>
    <p:extLst>
      <p:ext uri="{BB962C8B-B14F-4D97-AF65-F5344CB8AC3E}">
        <p14:creationId xmlns:p14="http://schemas.microsoft.com/office/powerpoint/2010/main" val="3455162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6" name="Imagem 45" descr="logo_arses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6726" y="49188"/>
            <a:ext cx="1367235" cy="744995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0" y="193205"/>
            <a:ext cx="9108504" cy="504056"/>
          </a:xfrm>
          <a:prstGeom prst="roundRect">
            <a:avLst/>
          </a:prstGeom>
          <a:gradFill flip="none" rotWithShape="1">
            <a:gsLst>
              <a:gs pos="26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08000" y="277213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bg1"/>
                </a:solidFill>
                <a:latin typeface="+mj-lt"/>
              </a:rPr>
              <a:t>Projeção de oferta de água </a:t>
            </a:r>
          </a:p>
        </p:txBody>
      </p:sp>
      <p:graphicFrame>
        <p:nvGraphicFramePr>
          <p:cNvPr id="3" name="Diagrama 2"/>
          <p:cNvGraphicFramePr/>
          <p:nvPr>
            <p:extLst/>
          </p:nvPr>
        </p:nvGraphicFramePr>
        <p:xfrm>
          <a:off x="1454659" y="697261"/>
          <a:ext cx="5962067" cy="4032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47065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6" name="Imagem 45" descr="logo_arses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6726" y="49188"/>
            <a:ext cx="1367235" cy="744995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0" y="193205"/>
            <a:ext cx="9108504" cy="504056"/>
          </a:xfrm>
          <a:prstGeom prst="round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08000" y="253767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bg1"/>
                </a:solidFill>
                <a:latin typeface="+mj-lt"/>
              </a:rPr>
              <a:t>Projeção de oferta de água - Perdas </a:t>
            </a:r>
          </a:p>
        </p:txBody>
      </p:sp>
      <p:graphicFrame>
        <p:nvGraphicFramePr>
          <p:cNvPr id="3" name="Diagrama 2"/>
          <p:cNvGraphicFramePr/>
          <p:nvPr>
            <p:extLst/>
          </p:nvPr>
        </p:nvGraphicFramePr>
        <p:xfrm>
          <a:off x="108000" y="560224"/>
          <a:ext cx="3909429" cy="2304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tângulo 6"/>
          <p:cNvSpPr/>
          <p:nvPr/>
        </p:nvSpPr>
        <p:spPr>
          <a:xfrm>
            <a:off x="75726" y="2713484"/>
            <a:ext cx="8888762" cy="261610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Tem impacto direto nos custos operacionais relacionados à produção de água</a:t>
            </a:r>
            <a:endParaRPr dirty="0"/>
          </a:p>
          <a:p>
            <a:pPr marL="285750" indent="-285750" algn="just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Índice em l/</a:t>
            </a:r>
            <a:r>
              <a:rPr lang="pt-BR" sz="1600" dirty="0" err="1"/>
              <a:t>lig</a:t>
            </a:r>
            <a:r>
              <a:rPr lang="pt-BR" sz="1600" dirty="0"/>
              <a:t>/dia é recomendado pela IWA – </a:t>
            </a:r>
            <a:r>
              <a:rPr lang="pt-BR" sz="1600" i="1" dirty="0" err="1"/>
              <a:t>International</a:t>
            </a:r>
            <a:r>
              <a:rPr lang="pt-BR" sz="1600" i="1" dirty="0"/>
              <a:t> </a:t>
            </a:r>
            <a:r>
              <a:rPr lang="pt-BR" sz="1600" i="1" dirty="0" err="1"/>
              <a:t>Water</a:t>
            </a:r>
            <a:r>
              <a:rPr lang="pt-BR" sz="1600" i="1" dirty="0"/>
              <a:t> </a:t>
            </a:r>
            <a:r>
              <a:rPr lang="pt-BR" sz="1600" i="1" dirty="0" err="1"/>
              <a:t>Association</a:t>
            </a:r>
            <a:r>
              <a:rPr lang="pt-BR" sz="1600" i="1" dirty="0"/>
              <a:t> e</a:t>
            </a:r>
            <a:r>
              <a:rPr lang="pt-BR" sz="1600" dirty="0"/>
              <a:t> utilizado pelo SNIS – Sistema Nacional de Informações de Saneamento e são os indicadores dos contratos de programa</a:t>
            </a:r>
          </a:p>
          <a:p>
            <a:pPr marL="285750" indent="-285750" algn="just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Trajetória regulatória de perdas: metas contratuais como ponto de partida, que serão avaliadas em relação às despesas/investimentos relacionados à sua redução</a:t>
            </a:r>
          </a:p>
          <a:p>
            <a:pPr marL="285750" indent="-285750" algn="just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Será construída trajetória de longo prazo até a determinação de um</a:t>
            </a:r>
            <a:r>
              <a:rPr lang="pt-BR" sz="1600" i="1" dirty="0"/>
              <a:t> “ponto ótimo”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4294714" y="1852746"/>
                <a:ext cx="4572000" cy="47532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200" i="1">
                          <a:latin typeface="Cambria Math" panose="02040503050406030204" pitchFamily="18" charset="0"/>
                        </a:rPr>
                        <m:t>𝐼𝑃𝐷𝑡</m:t>
                      </m:r>
                      <m:r>
                        <a:rPr lang="pt-BR" sz="12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200" i="1">
                              <a:latin typeface="Cambria Math" panose="02040503050406030204" pitchFamily="18" charset="0"/>
                            </a:rPr>
                            <m:t>𝑉𝑜𝑙</m:t>
                          </m:r>
                          <m:r>
                            <a:rPr lang="pt-BR" sz="1200" i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pt-BR" sz="1200" i="1">
                              <a:latin typeface="Cambria Math" panose="02040503050406030204" pitchFamily="18" charset="0"/>
                            </a:rPr>
                            <m:t>𝑃𝑟𝑜𝑑</m:t>
                          </m:r>
                          <m:r>
                            <a:rPr lang="pt-BR" sz="1200" i="0">
                              <a:latin typeface="Cambria Math" panose="02040503050406030204" pitchFamily="18" charset="0"/>
                            </a:rPr>
                            <m:t>. –</m:t>
                          </m:r>
                          <m:r>
                            <a:rPr lang="pt-BR" sz="1200" i="1">
                              <a:latin typeface="Cambria Math" panose="02040503050406030204" pitchFamily="18" charset="0"/>
                            </a:rPr>
                            <m:t>𝑉𝑜𝑙</m:t>
                          </m:r>
                          <m:r>
                            <a:rPr lang="pt-BR" sz="1200" i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pt-BR" sz="1200" i="1">
                              <a:latin typeface="Cambria Math" panose="02040503050406030204" pitchFamily="18" charset="0"/>
                            </a:rPr>
                            <m:t>𝐶𝑜𝑛𝑠</m:t>
                          </m:r>
                          <m:r>
                            <a:rPr lang="pt-BR" sz="1200" i="0">
                              <a:latin typeface="Cambria Math" panose="02040503050406030204" pitchFamily="18" charset="0"/>
                            </a:rPr>
                            <m:t>.−</m:t>
                          </m:r>
                          <m:r>
                            <a:rPr lang="pt-BR" sz="1200" i="1">
                              <a:latin typeface="Cambria Math" panose="02040503050406030204" pitchFamily="18" charset="0"/>
                            </a:rPr>
                            <m:t>𝑉𝑜𝑙</m:t>
                          </m:r>
                          <m:r>
                            <a:rPr lang="pt-BR" sz="1200" i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pt-BR" sz="1200" i="1">
                              <a:latin typeface="Cambria Math" panose="02040503050406030204" pitchFamily="18" charset="0"/>
                            </a:rPr>
                            <m:t>𝑂𝑢𝑡𝑟𝑜𝑠</m:t>
                          </m:r>
                          <m:r>
                            <a:rPr lang="pt-BR" sz="12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200" i="1">
                              <a:latin typeface="Cambria Math" panose="02040503050406030204" pitchFamily="18" charset="0"/>
                            </a:rPr>
                            <m:t>𝑈𝑠𝑜𝑠</m:t>
                          </m:r>
                        </m:num>
                        <m:den>
                          <m:r>
                            <a:rPr lang="pt-BR" sz="12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pt-BR" sz="1200" i="0">
                              <a:latin typeface="Cambria Math" panose="02040503050406030204" pitchFamily="18" charset="0"/>
                            </a:rPr>
                            <m:t>ú</m:t>
                          </m:r>
                          <m:r>
                            <a:rPr lang="pt-BR" sz="1200" i="1">
                              <a:latin typeface="Cambria Math" panose="02040503050406030204" pitchFamily="18" charset="0"/>
                            </a:rPr>
                            <m:t>𝑚𝑒𝑟𝑜</m:t>
                          </m:r>
                          <m:r>
                            <a:rPr lang="pt-BR" sz="12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200" i="1"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pt-BR" sz="12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200" i="1">
                              <a:latin typeface="Cambria Math" panose="02040503050406030204" pitchFamily="18" charset="0"/>
                            </a:rPr>
                            <m:t>𝑙𝑖𝑔𝑎</m:t>
                          </m:r>
                          <m:r>
                            <a:rPr lang="pt-BR" sz="1200" i="0">
                              <a:latin typeface="Cambria Math" panose="02040503050406030204" pitchFamily="18" charset="0"/>
                            </a:rPr>
                            <m:t>çõ</m:t>
                          </m:r>
                          <m:r>
                            <a:rPr lang="pt-BR" sz="1200" i="1">
                              <a:latin typeface="Cambria Math" panose="02040503050406030204" pitchFamily="18" charset="0"/>
                            </a:rPr>
                            <m:t>𝑒𝑠</m:t>
                          </m:r>
                        </m:den>
                      </m:f>
                      <m:r>
                        <a:rPr lang="pt-BR" sz="12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2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BR" sz="1200" i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type m:val="lin"/>
                          <m:ctrlPr>
                            <a:rPr lang="pt-BR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200" i="0">
                              <a:latin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r>
                            <a:rPr lang="pt-BR" sz="1200" i="0">
                              <a:latin typeface="Cambria Math" panose="02040503050406030204" pitchFamily="18" charset="0"/>
                            </a:rPr>
                            <m:t>365</m:t>
                          </m:r>
                        </m:den>
                      </m:f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714" y="1852746"/>
                <a:ext cx="4572000" cy="475323"/>
              </a:xfrm>
              <a:prstGeom prst="rect">
                <a:avLst/>
              </a:prstGeom>
              <a:blipFill>
                <a:blip r:embed="rId9"/>
                <a:stretch>
                  <a:fillRect t="-29268" b="-597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357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6" name="Imagem 45" descr="logo_arses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6726" y="49188"/>
            <a:ext cx="1367235" cy="744995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0" y="193205"/>
            <a:ext cx="9108504" cy="504056"/>
          </a:xfrm>
          <a:prstGeom prst="round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08000" y="277213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bg1"/>
                </a:solidFill>
                <a:latin typeface="+mj-lt"/>
              </a:rPr>
              <a:t>Projeção de oferta de água 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40661752"/>
              </p:ext>
            </p:extLst>
          </p:nvPr>
        </p:nvGraphicFramePr>
        <p:xfrm>
          <a:off x="2030723" y="560224"/>
          <a:ext cx="3909429" cy="2304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tângulo 6"/>
          <p:cNvSpPr/>
          <p:nvPr/>
        </p:nvSpPr>
        <p:spPr>
          <a:xfrm>
            <a:off x="75726" y="2713484"/>
            <a:ext cx="8888762" cy="21441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Volume destinado a usos sociais, operacionais, emergenciais e próprios, incluindo volume destinado ao Corpo de Bombeiros</a:t>
            </a:r>
          </a:p>
          <a:p>
            <a:pPr marL="285750" indent="-285750" algn="just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Usos sociais: volume estimado consumido em comunidades irregulares que possuem alguma forma de abastecimento</a:t>
            </a:r>
            <a:endParaRPr dirty="0"/>
          </a:p>
          <a:p>
            <a:pPr marL="285750" indent="-285750" algn="just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Premissa de validação: este volume acompanha o crescimento projetado para os demais usos</a:t>
            </a:r>
          </a:p>
        </p:txBody>
      </p:sp>
    </p:spTree>
    <p:extLst>
      <p:ext uri="{BB962C8B-B14F-4D97-AF65-F5344CB8AC3E}">
        <p14:creationId xmlns:p14="http://schemas.microsoft.com/office/powerpoint/2010/main" val="245191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8"/>
          <p:cNvSpPr/>
          <p:nvPr/>
        </p:nvSpPr>
        <p:spPr>
          <a:xfrm>
            <a:off x="0" y="193205"/>
            <a:ext cx="9108504" cy="504056"/>
          </a:xfrm>
          <a:prstGeom prst="round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820"/>
            <a:ext cx="9144000" cy="5715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49" y="1524899"/>
            <a:ext cx="3504488" cy="3263504"/>
          </a:xfrm>
          <a:ln>
            <a:noFill/>
          </a:ln>
        </p:spPr>
        <p:txBody>
          <a:bodyPr>
            <a:noAutofit/>
          </a:bodyPr>
          <a:lstStyle/>
          <a:p>
            <a:r>
              <a:rPr lang="pt-BR" sz="1600" dirty="0"/>
              <a:t>Modelo baseado em </a:t>
            </a:r>
            <a:r>
              <a:rPr lang="pt-BR" sz="1600" i="1" dirty="0"/>
              <a:t>benchmarking</a:t>
            </a:r>
            <a:r>
              <a:rPr lang="pt-BR" sz="1600" dirty="0"/>
              <a:t> – as perdas em l/ligação/dia da Sabesp foram comparadas às perdas </a:t>
            </a:r>
            <a:r>
              <a:rPr lang="pt-BR" sz="1600" dirty="0">
                <a:solidFill>
                  <a:srgbClr val="FF0000"/>
                </a:solidFill>
              </a:rPr>
              <a:t>das demais </a:t>
            </a:r>
            <a:r>
              <a:rPr lang="pt-BR" sz="1600" dirty="0"/>
              <a:t>empresas de abrangência regional (</a:t>
            </a:r>
            <a:r>
              <a:rPr lang="pt-BR" sz="1600" dirty="0">
                <a:solidFill>
                  <a:srgbClr val="FF0000"/>
                </a:solidFill>
              </a:rPr>
              <a:t>dados SNIS</a:t>
            </a:r>
            <a:r>
              <a:rPr lang="pt-BR" sz="1600" dirty="0"/>
              <a:t>)</a:t>
            </a:r>
          </a:p>
          <a:p>
            <a:r>
              <a:rPr lang="pt-BR" sz="1600" dirty="0"/>
              <a:t>Meta da Sabesp passa a ser o atingimento do 1º quartil (242,38 litros/ligação/dia) até o final do ciclo, </a:t>
            </a:r>
            <a:r>
              <a:rPr lang="pt-BR" sz="1600" dirty="0">
                <a:solidFill>
                  <a:srgbClr val="FF0000"/>
                </a:solidFill>
              </a:rPr>
              <a:t>ou seja, perdas equivalentes a 26,4% em 2020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185" y="794183"/>
            <a:ext cx="3504488" cy="487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de cantos arredondados 8"/>
          <p:cNvSpPr/>
          <p:nvPr/>
        </p:nvSpPr>
        <p:spPr>
          <a:xfrm>
            <a:off x="395536" y="298019"/>
            <a:ext cx="9108504" cy="504056"/>
          </a:xfrm>
          <a:prstGeom prst="round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/>
              <a:t>Perdas de água</a:t>
            </a:r>
            <a:endParaRPr lang="pt-BR" dirty="0"/>
          </a:p>
        </p:txBody>
      </p:sp>
      <p:pic>
        <p:nvPicPr>
          <p:cNvPr id="8" name="Imagem 7" descr="logo_arses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16726" y="49188"/>
            <a:ext cx="1367235" cy="74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49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i="1" dirty="0">
                <a:solidFill>
                  <a:schemeClr val="bg1"/>
                </a:solidFill>
              </a:rPr>
              <a:t>Perdas de Água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583" y="1723000"/>
            <a:ext cx="5293519" cy="359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654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540404"/>
          </a:xfrm>
        </p:spPr>
        <p:txBody>
          <a:bodyPr>
            <a:normAutofit/>
          </a:bodyPr>
          <a:lstStyle/>
          <a:p>
            <a:pPr algn="l"/>
            <a:r>
              <a:rPr lang="pt-BR" sz="2000" b="1" i="1" dirty="0">
                <a:solidFill>
                  <a:schemeClr val="bg1"/>
                </a:solidFill>
              </a:rPr>
              <a:t>Volume a ser produzido de água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6" y="1669368"/>
            <a:ext cx="894848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537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Custos Operacionais (</a:t>
            </a:r>
            <a:r>
              <a:rPr lang="pt-BR" dirty="0" err="1"/>
              <a:t>OPEXt</a:t>
            </a:r>
            <a:r>
              <a:rPr lang="pt-BR" dirty="0"/>
              <a:t>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Etapas para projeções de custos eficientes:</a:t>
            </a:r>
          </a:p>
          <a:p>
            <a:pPr marL="0" indent="0">
              <a:buNone/>
            </a:pPr>
            <a:endParaRPr lang="pt-BR" dirty="0"/>
          </a:p>
          <a:p>
            <a:pPr lvl="1"/>
            <a:r>
              <a:rPr lang="pt-BR" dirty="0"/>
              <a:t>Aplicação de glosas (ajustes e itens não reconhecidos);</a:t>
            </a:r>
          </a:p>
          <a:p>
            <a:pPr lvl="1"/>
            <a:r>
              <a:rPr lang="pt-BR" dirty="0"/>
              <a:t>Projeção de </a:t>
            </a:r>
            <a:r>
              <a:rPr lang="pt-BR" i="1" dirty="0"/>
              <a:t>“drivers”</a:t>
            </a:r>
            <a:r>
              <a:rPr lang="pt-BR" dirty="0"/>
              <a:t> de custeio;</a:t>
            </a:r>
          </a:p>
          <a:p>
            <a:pPr lvl="1"/>
            <a:r>
              <a:rPr lang="pt-BR" dirty="0"/>
              <a:t>Cálculo do consumo unitário (OPEX / driver) para Materiais Gerais, Serviços de Terceiros e Despesas Gerais;</a:t>
            </a:r>
          </a:p>
          <a:p>
            <a:pPr lvl="2"/>
            <a:r>
              <a:rPr lang="pt-BR" dirty="0"/>
              <a:t>Projeção destas categorias, considerando o consumo unitário de 2016</a:t>
            </a:r>
          </a:p>
          <a:p>
            <a:pPr lvl="1"/>
            <a:r>
              <a:rPr lang="pt-BR" dirty="0"/>
              <a:t>Cálculo dos coeficientes técnicos (empregados, </a:t>
            </a:r>
            <a:r>
              <a:rPr lang="pt-BR" dirty="0" err="1"/>
              <a:t>GWh</a:t>
            </a:r>
            <a:r>
              <a:rPr lang="pt-BR" dirty="0"/>
              <a:t>, </a:t>
            </a:r>
            <a:r>
              <a:rPr lang="pt-BR" dirty="0" err="1"/>
              <a:t>ton</a:t>
            </a:r>
            <a:r>
              <a:rPr lang="pt-BR" dirty="0"/>
              <a:t> de materiais / drivers) e preços unitários (OPEX / empregados, </a:t>
            </a:r>
            <a:r>
              <a:rPr lang="pt-BR" dirty="0" err="1"/>
              <a:t>GWh</a:t>
            </a:r>
            <a:r>
              <a:rPr lang="pt-BR" dirty="0"/>
              <a:t>, </a:t>
            </a:r>
            <a:r>
              <a:rPr lang="pt-BR" dirty="0" err="1"/>
              <a:t>ton</a:t>
            </a:r>
            <a:r>
              <a:rPr lang="pt-BR" dirty="0"/>
              <a:t> de materiais) para Pessoal, Materiais de Tratamento e Energia;</a:t>
            </a:r>
          </a:p>
          <a:p>
            <a:pPr lvl="2"/>
            <a:r>
              <a:rPr lang="pt-BR" dirty="0"/>
              <a:t>Projeção destas categoriais considerando preço unitário de 2016 fixo e projetando os coeficientes técnicos</a:t>
            </a:r>
          </a:p>
        </p:txBody>
      </p:sp>
    </p:spTree>
    <p:extLst>
      <p:ext uri="{BB962C8B-B14F-4D97-AF65-F5344CB8AC3E}">
        <p14:creationId xmlns:p14="http://schemas.microsoft.com/office/powerpoint/2010/main" val="1780119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6" name="Imagem 45" descr="logo_arses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6726" y="49188"/>
            <a:ext cx="1367235" cy="744995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0" y="193205"/>
            <a:ext cx="9108504" cy="504056"/>
          </a:xfrm>
          <a:prstGeom prst="round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08000" y="277213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bg1"/>
                </a:solidFill>
                <a:latin typeface="+mj-lt"/>
              </a:rPr>
              <a:t>Custos e Despesas Operacionais - OPEX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71180309"/>
              </p:ext>
            </p:extLst>
          </p:nvPr>
        </p:nvGraphicFramePr>
        <p:xfrm>
          <a:off x="1454660" y="1379929"/>
          <a:ext cx="6096000" cy="368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83837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066"/>
            <a:ext cx="9144000" cy="5715000"/>
          </a:xfrm>
          <a:prstGeom prst="rect">
            <a:avLst/>
          </a:prstGeom>
        </p:spPr>
      </p:pic>
      <p:pic>
        <p:nvPicPr>
          <p:cNvPr id="46" name="Imagem 45" descr="logo_arses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6726" y="49188"/>
            <a:ext cx="1367235" cy="744995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0" y="193205"/>
            <a:ext cx="9108504" cy="504056"/>
          </a:xfrm>
          <a:prstGeom prst="round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8000" y="277213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bg1"/>
                </a:solidFill>
                <a:latin typeface="+mj-lt"/>
              </a:rPr>
              <a:t>Revisão Tarifária Ordinária e Reajuste Tarifário Anual</a:t>
            </a: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980393"/>
            <a:ext cx="7886700" cy="4037347"/>
          </a:xfrm>
          <a:ln>
            <a:noFill/>
          </a:ln>
        </p:spPr>
        <p:txBody>
          <a:bodyPr>
            <a:noAutofit/>
          </a:bodyPr>
          <a:lstStyle/>
          <a:p>
            <a:r>
              <a:rPr lang="pt-BR" sz="1800" b="1" dirty="0"/>
              <a:t>Revisão Tarifária Ordinária</a:t>
            </a:r>
            <a:r>
              <a:rPr lang="pt-BR" sz="1800" dirty="0"/>
              <a:t>: a cada ciclo tarifário (4 anos), determina a Tarifa Média Máxima (P0) que assegure o equilíbrio econômico-financeiro da concessão, garantindo a modicidade tarifária e os incentivos a ganhos de eficiência</a:t>
            </a:r>
          </a:p>
          <a:p>
            <a:pPr lvl="1"/>
            <a:r>
              <a:rPr lang="pt-BR" sz="1800" dirty="0"/>
              <a:t>(A) Receita Requerida (R$): somatório dos custos operacionais eficientes, recuperação do capital investido(depreciação/amortização) e remuneração (WACC)</a:t>
            </a:r>
          </a:p>
          <a:p>
            <a:pPr lvl="1"/>
            <a:r>
              <a:rPr lang="pt-BR" sz="1800" dirty="0"/>
              <a:t>(B) Mercado (m³): volumes faturados de água e esgoto em toda área de concessão</a:t>
            </a:r>
          </a:p>
          <a:p>
            <a:pPr lvl="1"/>
            <a:r>
              <a:rPr lang="pt-BR" sz="1800" dirty="0"/>
              <a:t>P0 = Tarifa média máxima = (A)/(B), em R$/m³</a:t>
            </a:r>
          </a:p>
          <a:p>
            <a:r>
              <a:rPr lang="pt-BR" sz="1800" b="1" dirty="0"/>
              <a:t>Reajuste Tarifário Anual </a:t>
            </a:r>
            <a:r>
              <a:rPr lang="pt-BR" sz="1800" dirty="0"/>
              <a:t>: anualmente, as tarifas são atualizadas pela inflação acumulada em 12 meses (IPCA) </a:t>
            </a:r>
            <a:r>
              <a:rPr lang="pt-BR" sz="1800" i="1" u="sng" dirty="0"/>
              <a:t>menos</a:t>
            </a:r>
            <a:r>
              <a:rPr lang="pt-BR" sz="1800" dirty="0"/>
              <a:t> os ganhos de eficiência estimados pelo Fator X (futuramente, adicionado ou reduzido índice de qualidade – Fator Q)</a:t>
            </a:r>
          </a:p>
        </p:txBody>
      </p:sp>
    </p:spTree>
    <p:extLst>
      <p:ext uri="{BB962C8B-B14F-4D97-AF65-F5344CB8AC3E}">
        <p14:creationId xmlns:p14="http://schemas.microsoft.com/office/powerpoint/2010/main" val="22376943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6" name="Imagem 45" descr="logo_arses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6726" y="49188"/>
            <a:ext cx="1367235" cy="744995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0" y="193205"/>
            <a:ext cx="7236296" cy="504056"/>
          </a:xfrm>
          <a:prstGeom prst="round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08000" y="277213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bg1"/>
                </a:solidFill>
                <a:latin typeface="+mj-lt"/>
              </a:rPr>
              <a:t>Ajustes regulatórios no OPEX – Despesas Não reconhecidas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23" y="1586283"/>
            <a:ext cx="6179713" cy="313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7890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6" name="Imagem 45" descr="logo_arses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6726" y="49188"/>
            <a:ext cx="1367235" cy="744995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0" y="193205"/>
            <a:ext cx="9108504" cy="504056"/>
          </a:xfrm>
          <a:prstGeom prst="round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08000" y="277213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bg1"/>
                </a:solidFill>
                <a:latin typeface="+mj-lt"/>
              </a:rPr>
              <a:t>Projeção dos custos operacionais</a:t>
            </a:r>
          </a:p>
        </p:txBody>
      </p:sp>
      <p:graphicFrame>
        <p:nvGraphicFramePr>
          <p:cNvPr id="3" name="Diagrama 2"/>
          <p:cNvGraphicFramePr/>
          <p:nvPr>
            <p:extLst/>
          </p:nvPr>
        </p:nvGraphicFramePr>
        <p:xfrm>
          <a:off x="971600" y="1057300"/>
          <a:ext cx="633670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900509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6" name="Imagem 45" descr="logo_arses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6726" y="49188"/>
            <a:ext cx="1367235" cy="744995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0" y="193205"/>
            <a:ext cx="9108504" cy="504056"/>
          </a:xfrm>
          <a:prstGeom prst="round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08000" y="277213"/>
            <a:ext cx="5688632" cy="400110"/>
          </a:xfrm>
          <a:prstGeom prst="rect">
            <a:avLst/>
          </a:prstGeom>
          <a:gradFill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</a:gradFill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bg1"/>
                </a:solidFill>
                <a:latin typeface="+mj-lt"/>
              </a:rPr>
              <a:t>Comparação OPEX Sabesp e OPEX </a:t>
            </a:r>
            <a:r>
              <a:rPr lang="pt-BR" sz="2000" b="1" i="1" dirty="0" err="1">
                <a:solidFill>
                  <a:schemeClr val="bg1"/>
                </a:solidFill>
                <a:latin typeface="+mj-lt"/>
              </a:rPr>
              <a:t>Arsesp</a:t>
            </a:r>
            <a:endParaRPr lang="pt-BR" sz="2000" b="1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35" y="917000"/>
            <a:ext cx="6877233" cy="488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063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6" name="Imagem 45" descr="logo_arses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6726" y="49188"/>
            <a:ext cx="1367235" cy="744995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0" y="193205"/>
            <a:ext cx="9108504" cy="504056"/>
          </a:xfrm>
          <a:prstGeom prst="round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08000" y="277213"/>
            <a:ext cx="5688632" cy="400110"/>
          </a:xfrm>
          <a:prstGeom prst="rect">
            <a:avLst/>
          </a:prstGeom>
          <a:gradFill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</a:gradFill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bg1"/>
                </a:solidFill>
                <a:latin typeface="+mj-lt"/>
              </a:rPr>
              <a:t>Parcerias Público-Privadas e Locação de Ativos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127619" y="1201316"/>
            <a:ext cx="8692853" cy="271869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Os valores das contraprestações das </a:t>
            </a:r>
            <a:r>
              <a:rPr lang="pt-BR" sz="1600" dirty="0" err="1"/>
              <a:t>PPPs</a:t>
            </a:r>
            <a:r>
              <a:rPr lang="pt-BR" sz="1600" dirty="0"/>
              <a:t> e Locação são considerados no OPEX de cada ano</a:t>
            </a:r>
          </a:p>
          <a:p>
            <a:pPr marL="285750" indent="-285750" algn="just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Contraprestações de </a:t>
            </a:r>
            <a:r>
              <a:rPr lang="pt-BR" sz="1600" dirty="0" err="1"/>
              <a:t>PPPs</a:t>
            </a:r>
            <a:r>
              <a:rPr lang="pt-BR" sz="1600" dirty="0"/>
              <a:t> não sofrem a incidência do Fator X </a:t>
            </a:r>
          </a:p>
          <a:p>
            <a:pPr marL="285750" indent="-285750" algn="just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Ao final do ciclo tarifário: ajuste compensatório com base nos valores efetivamente realizados, desde que atendidos critérios de prudência, utilidade e modicidade definidos pela </a:t>
            </a:r>
            <a:r>
              <a:rPr lang="pt-BR" sz="1600" dirty="0" smtClean="0"/>
              <a:t>Agência</a:t>
            </a:r>
            <a:endParaRPr lang="pt-BR" sz="1600" b="1" dirty="0"/>
          </a:p>
          <a:p>
            <a:pPr marL="285750" indent="-285750" algn="just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Não são incluídos no CAPEX os valores das </a:t>
            </a:r>
            <a:r>
              <a:rPr lang="pt-BR" sz="1600" dirty="0" err="1"/>
              <a:t>PPPs</a:t>
            </a:r>
            <a:r>
              <a:rPr lang="pt-BR" sz="1600" dirty="0"/>
              <a:t> e locação de ativos</a:t>
            </a:r>
          </a:p>
          <a:p>
            <a:pPr marL="285750" indent="-285750" algn="just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Ao longo do ciclo, a Agência desenvolverá metodologia de avaliação para a  3ª RTO</a:t>
            </a:r>
          </a:p>
        </p:txBody>
      </p:sp>
    </p:spTree>
    <p:extLst>
      <p:ext uri="{BB962C8B-B14F-4D97-AF65-F5344CB8AC3E}">
        <p14:creationId xmlns:p14="http://schemas.microsoft.com/office/powerpoint/2010/main" val="269476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12" y="0"/>
            <a:ext cx="9144000" cy="5715000"/>
          </a:xfrm>
          <a:prstGeom prst="rect">
            <a:avLst/>
          </a:prstGeom>
        </p:spPr>
      </p:pic>
      <p:pic>
        <p:nvPicPr>
          <p:cNvPr id="46" name="Imagem 45" descr="logo_arses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6726" y="49188"/>
            <a:ext cx="1367235" cy="744995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72008" y="169759"/>
            <a:ext cx="9108504" cy="504056"/>
          </a:xfrm>
          <a:prstGeom prst="round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08000" y="277213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bg1"/>
                </a:solidFill>
              </a:rPr>
              <a:t>Receitas irrecuperáveis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27619" y="769269"/>
            <a:ext cx="8404821" cy="84125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400" dirty="0"/>
              <a:t>Adotado o conceito de </a:t>
            </a:r>
            <a:r>
              <a:rPr lang="pt-BR" sz="1400" i="1" dirty="0" err="1"/>
              <a:t>Aging</a:t>
            </a:r>
            <a:r>
              <a:rPr lang="pt-BR" sz="1400" i="1" dirty="0"/>
              <a:t> </a:t>
            </a:r>
            <a:r>
              <a:rPr lang="pt-BR" sz="1400" dirty="0"/>
              <a:t>– média para o período de 48 e 60 meses de atraso </a:t>
            </a:r>
          </a:p>
          <a:p>
            <a:pPr marL="285750" indent="-285750" algn="just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400" dirty="0"/>
              <a:t>Serão utilizados apenas os valores referentes ao varejo: perdas de receitas no atacado não são consideradas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090" y="1849388"/>
            <a:ext cx="5483198" cy="260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5246780" y="3759567"/>
            <a:ext cx="981404" cy="17805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9" name="CaixaDeTexto 18"/>
          <p:cNvSpPr txBox="1"/>
          <p:nvPr/>
        </p:nvSpPr>
        <p:spPr>
          <a:xfrm>
            <a:off x="5489006" y="3433564"/>
            <a:ext cx="6671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b="1" dirty="0"/>
              <a:t>1,29%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18067"/>
            <a:ext cx="5570940" cy="85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56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6" name="Imagem 45" descr="logo_arses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6726" y="49188"/>
            <a:ext cx="1367235" cy="744995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0" y="193205"/>
            <a:ext cx="9108504" cy="504056"/>
          </a:xfrm>
          <a:prstGeom prst="round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08000" y="253767"/>
            <a:ext cx="6336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bg1"/>
                </a:solidFill>
              </a:rPr>
              <a:t>Fundo para pesquisa, desenvolvimento e inovação (P&amp;D)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42639" y="987388"/>
            <a:ext cx="8692853" cy="187743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Similar ao já existente em Energia Elétrica (ANEEL) e Distribuição de Gás (ARSESP). </a:t>
            </a:r>
          </a:p>
          <a:p>
            <a:pPr marL="285750" indent="-285750" algn="just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Será considerado um percentual da receita operacional direta a partir de 2019</a:t>
            </a:r>
          </a:p>
          <a:p>
            <a:pPr marL="285750" indent="-285750" algn="just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Os projetos deverão ser autorizados pela Agência</a:t>
            </a:r>
          </a:p>
          <a:p>
            <a:pPr marL="285750" indent="-285750" algn="just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As diretrizes e regras serão estabelecidas em </a:t>
            </a:r>
            <a:r>
              <a:rPr lang="pt-BR" sz="1600" u="sng" dirty="0"/>
              <a:t>deliberação específica da ARSESP</a:t>
            </a:r>
          </a:p>
        </p:txBody>
      </p:sp>
      <p:sp>
        <p:nvSpPr>
          <p:cNvPr id="2" name="Retângulo 1"/>
          <p:cNvSpPr/>
          <p:nvPr/>
        </p:nvSpPr>
        <p:spPr>
          <a:xfrm>
            <a:off x="1475656" y="3208190"/>
            <a:ext cx="5941070" cy="7107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dirty="0">
                <a:ea typeface="Calibri" panose="020F0502020204030204" pitchFamily="34" charset="0"/>
              </a:rPr>
              <a:t>Percentual inicial fixado em 0,05% da receita requerida direta do ano de 2020, que corresponde a R$ 7.345.601,00. </a:t>
            </a:r>
          </a:p>
        </p:txBody>
      </p:sp>
    </p:spTree>
    <p:extLst>
      <p:ext uri="{BB962C8B-B14F-4D97-AF65-F5344CB8AC3E}">
        <p14:creationId xmlns:p14="http://schemas.microsoft.com/office/powerpoint/2010/main" val="349508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6" name="Imagem 45" descr="logo_arses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6726" y="49188"/>
            <a:ext cx="1367235" cy="744995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0" y="193205"/>
            <a:ext cx="9108504" cy="504056"/>
          </a:xfrm>
          <a:prstGeom prst="round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08000" y="277213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bg1"/>
                </a:solidFill>
              </a:rPr>
              <a:t>Fundo para dispêndios municipais em saneamento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08000" y="866231"/>
            <a:ext cx="8692853" cy="486825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pt-BR" sz="1600" dirty="0"/>
              <a:t>A Lei Federal nº 11.445/2007 autorizou a criação de fundos para custear ações para a universalização dos serviços de saneamento básico. Esse instrumento de política pública contribui e reforça as fontes de recursos necessárias às ações de universalização:</a:t>
            </a:r>
          </a:p>
          <a:p>
            <a:endParaRPr lang="pt-BR" sz="1600" i="1" dirty="0"/>
          </a:p>
          <a:p>
            <a:r>
              <a:rPr lang="pt-BR" sz="1600" i="1" dirty="0"/>
              <a:t>Art. 13. Os entes da Federação, isoladamente ou reunidos em consórcios públicos, poderão instituir fundos, aos quais poderão ser destinadas, entre outros recursos, parcelas das receitas dos serviços, com a finalidade de custear, na conformidade do disposto nos respectivos planos de saneamento básico, a universalização dos serviços públicos de saneamento básico. </a:t>
            </a:r>
            <a:endParaRPr lang="pt-BR" sz="1600" dirty="0"/>
          </a:p>
          <a:p>
            <a:r>
              <a:rPr lang="pt-BR" sz="1600" i="1" dirty="0"/>
              <a:t>Parágrafo único.  Os recursos dos fundos a que se refere o caput deste artigo poderão ser utilizados como fontes ou garantias em operações de crédito para financiamento dos investimentos necessários à universalização</a:t>
            </a:r>
            <a:r>
              <a:rPr lang="pt-BR" sz="1600" dirty="0"/>
              <a:t> </a:t>
            </a:r>
            <a:r>
              <a:rPr lang="pt-BR" sz="1600" i="1" dirty="0"/>
              <a:t>dos serviços públicos de saneamento básico</a:t>
            </a:r>
            <a:r>
              <a:rPr lang="pt-BR" sz="1600" dirty="0"/>
              <a:t>. </a:t>
            </a:r>
          </a:p>
          <a:p>
            <a:r>
              <a:rPr lang="pt-BR" sz="1600" dirty="0"/>
              <a:t> </a:t>
            </a:r>
          </a:p>
          <a:p>
            <a:r>
              <a:rPr lang="pt-BR" sz="1600" dirty="0"/>
              <a:t>O reconhecimento desse item como </a:t>
            </a:r>
            <a:r>
              <a:rPr lang="pt-BR" sz="1600" u="sng" dirty="0"/>
              <a:t>custo da prestadora</a:t>
            </a:r>
            <a:r>
              <a:rPr lang="pt-BR" sz="1600" dirty="0"/>
              <a:t> está previsto na referida lei:</a:t>
            </a:r>
          </a:p>
          <a:p>
            <a:endParaRPr lang="pt-BR" sz="1600" dirty="0"/>
          </a:p>
          <a:p>
            <a:r>
              <a:rPr lang="pt-BR" sz="1600" dirty="0"/>
              <a:t>Art. 38, § 4º: </a:t>
            </a:r>
          </a:p>
          <a:p>
            <a:r>
              <a:rPr lang="pt-BR" sz="1600" i="1" dirty="0"/>
              <a:t>§ 4° A entidade de regulação poderá autorizar o prestador de serviços a repassar aos usuários custos e encargos tributários não previstos originalmente e por ele não administrados, nos termos da Lei no 8.987, de 13 de fevereiro de 1995. </a:t>
            </a:r>
            <a:endParaRPr lang="pt-BR" sz="1600" dirty="0"/>
          </a:p>
          <a:p>
            <a:pPr algn="just">
              <a:lnSpc>
                <a:spcPct val="150000"/>
              </a:lnSpc>
              <a:spcBef>
                <a:spcPts val="115"/>
              </a:spcBef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38680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6" name="Imagem 45" descr="logo_arses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6726" y="49188"/>
            <a:ext cx="1367235" cy="744995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0" y="193205"/>
            <a:ext cx="9108504" cy="504056"/>
          </a:xfrm>
          <a:prstGeom prst="round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08000" y="277213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bg1"/>
                </a:solidFill>
              </a:rPr>
              <a:t>Fundo para dispêndios municipais em saneamento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08000" y="866231"/>
            <a:ext cx="8692853" cy="4550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115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Será reconhecido um limite regulatório, correspondente a </a:t>
            </a:r>
            <a:r>
              <a:rPr lang="pt-BR" sz="1600" b="1" dirty="0"/>
              <a:t>4%</a:t>
            </a:r>
            <a:r>
              <a:rPr lang="pt-BR" sz="1600" dirty="0"/>
              <a:t> da receita operacional direta, para todos os municípios em que exista o Fundo e ocorra o correspondente repasse pela SABESP</a:t>
            </a:r>
          </a:p>
          <a:p>
            <a:pPr marL="285750" indent="-285750" algn="just">
              <a:lnSpc>
                <a:spcPct val="150000"/>
              </a:lnSpc>
              <a:spcBef>
                <a:spcPts val="115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Será aplicável a todos os municípios atendidos pela SABESP</a:t>
            </a:r>
          </a:p>
          <a:p>
            <a:pPr marL="285750" indent="-285750" algn="just">
              <a:lnSpc>
                <a:spcPct val="150000"/>
              </a:lnSpc>
              <a:spcBef>
                <a:spcPts val="115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Será considerado o menor valor entre esse limite regulatório de 4% e o percentual efetivamente repassado ao município; valores excedentes a 4% terão incidência apenas no respectivo município.</a:t>
            </a:r>
          </a:p>
          <a:p>
            <a:pPr marL="285750" indent="-285750" algn="just">
              <a:lnSpc>
                <a:spcPct val="150000"/>
              </a:lnSpc>
              <a:spcBef>
                <a:spcPts val="115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Exclusivo para o repasse a fundos municipais já existentes </a:t>
            </a:r>
            <a:r>
              <a:rPr lang="pt-BR" sz="1600" i="1" dirty="0"/>
              <a:t>ou a serem criados por lei municipal</a:t>
            </a:r>
            <a:r>
              <a:rPr lang="pt-BR" sz="1600" dirty="0"/>
              <a:t>, </a:t>
            </a:r>
            <a:r>
              <a:rPr lang="pt-BR" sz="1600" u="sng" dirty="0"/>
              <a:t>vinculados a investimentos complementares ou acessórios dos serviços de saneamento básico</a:t>
            </a:r>
            <a:r>
              <a:rPr lang="pt-BR" sz="1600" dirty="0"/>
              <a:t>;</a:t>
            </a:r>
          </a:p>
          <a:p>
            <a:pPr marL="285750" indent="-285750" algn="just">
              <a:lnSpc>
                <a:spcPct val="150000"/>
              </a:lnSpc>
              <a:spcBef>
                <a:spcPts val="115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Inicialmente reconhecido o repasse limitado a 4% para o Fundo do Município de São Paulo, que corresponde a 1,6% da receita operacional direta. </a:t>
            </a:r>
          </a:p>
          <a:p>
            <a:pPr marL="285750" indent="-285750" algn="just">
              <a:lnSpc>
                <a:spcPct val="150000"/>
              </a:lnSpc>
              <a:spcBef>
                <a:spcPts val="115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Ao final do ciclo tarifário, será feito o ajuste compensatório de valores efetivamente pagos pela SABESP ao longo do atual ciclo tarifário, a todos os municípios que vierem a instituir o fundo municipal, bem como será realizada sua inclusão cálculo tarifário futuro .</a:t>
            </a:r>
          </a:p>
        </p:txBody>
      </p:sp>
    </p:spTree>
    <p:extLst>
      <p:ext uri="{BB962C8B-B14F-4D97-AF65-F5344CB8AC3E}">
        <p14:creationId xmlns:p14="http://schemas.microsoft.com/office/powerpoint/2010/main" val="343054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6" name="Imagem 45" descr="logo_arses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6726" y="49188"/>
            <a:ext cx="1367235" cy="744995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0" y="193205"/>
            <a:ext cx="9108504" cy="504056"/>
          </a:xfrm>
          <a:prstGeom prst="round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08000" y="277213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bg1"/>
                </a:solidFill>
              </a:rPr>
              <a:t>Receitas indiretas e Outras Receitas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23528" y="4188790"/>
            <a:ext cx="8692853" cy="93358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Projeção: será definido percentual da receita direta baseado na média do ciclo tarifário encerrado</a:t>
            </a:r>
          </a:p>
          <a:p>
            <a:pPr marL="285750" indent="-285750" algn="just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Os valores serão deduzidos integralmente da receita requerida para o próximo ciclo tarifário</a:t>
            </a:r>
          </a:p>
        </p:txBody>
      </p:sp>
      <p:graphicFrame>
        <p:nvGraphicFramePr>
          <p:cNvPr id="2" name="Diagrama 1"/>
          <p:cNvGraphicFramePr/>
          <p:nvPr>
            <p:extLst/>
          </p:nvPr>
        </p:nvGraphicFramePr>
        <p:xfrm>
          <a:off x="830746" y="919824"/>
          <a:ext cx="7269597" cy="3046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3449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80" y="1152754"/>
            <a:ext cx="8221460" cy="413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8"/>
          <p:cNvSpPr/>
          <p:nvPr/>
        </p:nvSpPr>
        <p:spPr>
          <a:xfrm>
            <a:off x="0" y="193205"/>
            <a:ext cx="9108504" cy="504056"/>
          </a:xfrm>
          <a:prstGeom prst="round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i="1" dirty="0">
                <a:solidFill>
                  <a:schemeClr val="bg1"/>
                </a:solidFill>
              </a:rPr>
              <a:t>Receitas Indiretas</a:t>
            </a:r>
          </a:p>
        </p:txBody>
      </p:sp>
      <p:pic>
        <p:nvPicPr>
          <p:cNvPr id="7" name="Imagem 6" descr="logo_arses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1269" y="49188"/>
            <a:ext cx="1367235" cy="74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66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6" name="Imagem 45" descr="logo_arses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6726" y="49188"/>
            <a:ext cx="1367235" cy="744995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0" y="193205"/>
            <a:ext cx="9108504" cy="504056"/>
          </a:xfrm>
          <a:prstGeom prst="round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08000" y="277213"/>
            <a:ext cx="5976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bg1"/>
                </a:solidFill>
              </a:rPr>
              <a:t>Retrospecto Tarifário desde a </a:t>
            </a:r>
            <a:r>
              <a:rPr lang="pt-BR" sz="2000" b="1" i="1" dirty="0">
                <a:solidFill>
                  <a:srgbClr val="FF0000"/>
                </a:solidFill>
              </a:rPr>
              <a:t>1ª RTO (2014-2018)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489348"/>
            <a:ext cx="8352244" cy="31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623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037083" y="2437742"/>
            <a:ext cx="39965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b="1" dirty="0">
                <a:solidFill>
                  <a:schemeClr val="bg1"/>
                </a:solidFill>
              </a:rPr>
              <a:t>* Adotou-se para projeção  o valor médio histórico (sem </a:t>
            </a:r>
            <a:r>
              <a:rPr lang="pt-BR" sz="1350" b="1" dirty="0" err="1">
                <a:solidFill>
                  <a:schemeClr val="bg1"/>
                </a:solidFill>
              </a:rPr>
              <a:t>outliers</a:t>
            </a:r>
            <a:r>
              <a:rPr lang="pt-BR" sz="1350" b="1" dirty="0">
                <a:solidFill>
                  <a:schemeClr val="bg1"/>
                </a:solidFill>
              </a:rPr>
              <a:t>) de R$ 106 milhões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697262"/>
            <a:ext cx="5688632" cy="489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8"/>
          <p:cNvSpPr/>
          <p:nvPr/>
        </p:nvSpPr>
        <p:spPr>
          <a:xfrm>
            <a:off x="0" y="193205"/>
            <a:ext cx="9108504" cy="504056"/>
          </a:xfrm>
          <a:prstGeom prst="round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i="1" dirty="0"/>
              <a:t>Outras Receitas</a:t>
            </a:r>
          </a:p>
        </p:txBody>
      </p:sp>
      <p:pic>
        <p:nvPicPr>
          <p:cNvPr id="7" name="Imagem 6" descr="logo_arses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1269" y="49188"/>
            <a:ext cx="1367235" cy="74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9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609" y="769267"/>
            <a:ext cx="5304703" cy="475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8"/>
          <p:cNvSpPr/>
          <p:nvPr/>
        </p:nvSpPr>
        <p:spPr>
          <a:xfrm>
            <a:off x="0" y="193205"/>
            <a:ext cx="9108504" cy="504056"/>
          </a:xfrm>
          <a:prstGeom prst="round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i="1" dirty="0"/>
              <a:t>WACC</a:t>
            </a:r>
          </a:p>
        </p:txBody>
      </p:sp>
      <p:pic>
        <p:nvPicPr>
          <p:cNvPr id="7" name="Imagem 6" descr="logo_arses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1269" y="49188"/>
            <a:ext cx="1367235" cy="74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5444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85" y="1794559"/>
            <a:ext cx="6493915" cy="252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de cantos arredondados 8"/>
          <p:cNvSpPr/>
          <p:nvPr/>
        </p:nvSpPr>
        <p:spPr>
          <a:xfrm>
            <a:off x="0" y="169758"/>
            <a:ext cx="9108504" cy="504056"/>
          </a:xfrm>
          <a:prstGeom prst="round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i="1" dirty="0">
                <a:solidFill>
                  <a:schemeClr val="bg1"/>
                </a:solidFill>
              </a:rPr>
              <a:t>Investimentos (CAPEX t)</a:t>
            </a:r>
          </a:p>
        </p:txBody>
      </p:sp>
    </p:spTree>
    <p:extLst>
      <p:ext uri="{BB962C8B-B14F-4D97-AF65-F5344CB8AC3E}">
        <p14:creationId xmlns:p14="http://schemas.microsoft.com/office/powerpoint/2010/main" val="10254058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Adequação da projeção de Juros sobre Obras em Andamento, para corresponder às regras de cálculo adotadas na formação da base de ativos</a:t>
            </a:r>
          </a:p>
          <a:p>
            <a:pPr marL="0" indent="0">
              <a:buNone/>
            </a:pPr>
            <a:endParaRPr lang="pt-BR" sz="2000" dirty="0"/>
          </a:p>
          <a:p>
            <a:r>
              <a:rPr lang="pt-BR" sz="2000" dirty="0"/>
              <a:t>WACC aplicado com os seguintes prazos:</a:t>
            </a:r>
          </a:p>
          <a:p>
            <a:pPr lvl="1"/>
            <a:r>
              <a:rPr lang="pt-BR" sz="2000" dirty="0"/>
              <a:t>Redes: 12 meses</a:t>
            </a:r>
          </a:p>
          <a:p>
            <a:pPr lvl="1"/>
            <a:r>
              <a:rPr lang="pt-BR" sz="2000" dirty="0"/>
              <a:t>Estações de tratamento: 24 meses</a:t>
            </a:r>
          </a:p>
          <a:p>
            <a:pPr lvl="1"/>
            <a:r>
              <a:rPr lang="pt-BR" sz="2000" dirty="0"/>
              <a:t>Captações e Reservatórios: 18 meses</a:t>
            </a:r>
          </a:p>
          <a:p>
            <a:pPr lvl="1"/>
            <a:endParaRPr lang="pt-BR" sz="2000" dirty="0"/>
          </a:p>
          <a:p>
            <a:r>
              <a:rPr lang="pt-BR" sz="2000" dirty="0"/>
              <a:t>Não é pago JOA sobre investimentos em desenvolvimento institucional, desenvolvimento operacional, serviços especiais, ligações e hidrômetros</a:t>
            </a:r>
          </a:p>
        </p:txBody>
      </p:sp>
      <p:sp>
        <p:nvSpPr>
          <p:cNvPr id="5" name="Retângulo de cantos arredondados 8"/>
          <p:cNvSpPr/>
          <p:nvPr/>
        </p:nvSpPr>
        <p:spPr>
          <a:xfrm>
            <a:off x="0" y="146313"/>
            <a:ext cx="9108504" cy="504056"/>
          </a:xfrm>
          <a:prstGeom prst="round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i="1" dirty="0">
                <a:solidFill>
                  <a:schemeClr val="bg1"/>
                </a:solidFill>
              </a:rPr>
              <a:t>Investimentos (</a:t>
            </a:r>
            <a:r>
              <a:rPr lang="pt-BR" sz="2000" b="1" i="1" dirty="0" err="1">
                <a:solidFill>
                  <a:schemeClr val="bg1"/>
                </a:solidFill>
              </a:rPr>
              <a:t>CAPEXt</a:t>
            </a:r>
            <a:r>
              <a:rPr lang="pt-BR" sz="2000" b="1" i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711678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518" y="722992"/>
            <a:ext cx="6045965" cy="227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518" y="3177040"/>
            <a:ext cx="4440566" cy="252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de cantos arredondados 8">
            <a:extLst>
              <a:ext uri="{FF2B5EF4-FFF2-40B4-BE49-F238E27FC236}">
                <a16:creationId xmlns:a16="http://schemas.microsoft.com/office/drawing/2014/main" id="{29515499-6BA7-4A8F-90D7-E3B9D99625A2}"/>
              </a:ext>
            </a:extLst>
          </p:cNvPr>
          <p:cNvSpPr/>
          <p:nvPr/>
        </p:nvSpPr>
        <p:spPr>
          <a:xfrm>
            <a:off x="0" y="-6126"/>
            <a:ext cx="9108504" cy="504056"/>
          </a:xfrm>
          <a:prstGeom prst="round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i="1" dirty="0">
                <a:solidFill>
                  <a:schemeClr val="bg1"/>
                </a:solidFill>
              </a:rPr>
              <a:t>Base de Remuneração Regulatória Inicial - BRRL 0</a:t>
            </a:r>
          </a:p>
        </p:txBody>
      </p:sp>
    </p:spTree>
    <p:extLst>
      <p:ext uri="{BB962C8B-B14F-4D97-AF65-F5344CB8AC3E}">
        <p14:creationId xmlns:p14="http://schemas.microsoft.com/office/powerpoint/2010/main" val="14138955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02" y="1561356"/>
            <a:ext cx="6054698" cy="355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8">
            <a:extLst>
              <a:ext uri="{FF2B5EF4-FFF2-40B4-BE49-F238E27FC236}">
                <a16:creationId xmlns:a16="http://schemas.microsoft.com/office/drawing/2014/main" id="{74B8C4E7-AD62-4B76-B2A2-4F4F56770BC0}"/>
              </a:ext>
            </a:extLst>
          </p:cNvPr>
          <p:cNvSpPr/>
          <p:nvPr/>
        </p:nvSpPr>
        <p:spPr>
          <a:xfrm>
            <a:off x="0" y="-6126"/>
            <a:ext cx="9108504" cy="504056"/>
          </a:xfrm>
          <a:prstGeom prst="round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i="1" dirty="0">
                <a:solidFill>
                  <a:schemeClr val="bg1"/>
                </a:solidFill>
              </a:rPr>
              <a:t>Capital Circulante Regulatório (Var WK t) </a:t>
            </a:r>
          </a:p>
        </p:txBody>
      </p:sp>
    </p:spTree>
    <p:extLst>
      <p:ext uri="{BB962C8B-B14F-4D97-AF65-F5344CB8AC3E}">
        <p14:creationId xmlns:p14="http://schemas.microsoft.com/office/powerpoint/2010/main" val="33726932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057300"/>
            <a:ext cx="8559205" cy="204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81493" y="3348245"/>
            <a:ext cx="75295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charset="0"/>
              <a:buChar char="•"/>
            </a:pPr>
            <a:r>
              <a:rPr lang="pt-BR" dirty="0" err="1"/>
              <a:t>Dt</a:t>
            </a:r>
            <a:r>
              <a:rPr lang="pt-BR" dirty="0"/>
              <a:t>: depreciação técnica da base de ativos bruta e investimentos, calculada conforme vida útil média da base de ativos (37,3 anos ou 2,68% a.a.)</a:t>
            </a:r>
          </a:p>
          <a:p>
            <a:pPr marL="257175" indent="-257175">
              <a:buFont typeface="Arial" charset="0"/>
              <a:buChar char="•"/>
            </a:pPr>
            <a:r>
              <a:rPr lang="pt-BR" dirty="0" err="1"/>
              <a:t>INCORt</a:t>
            </a:r>
            <a:r>
              <a:rPr lang="pt-BR" dirty="0"/>
              <a:t>: investimentos (CAPEX t)</a:t>
            </a:r>
          </a:p>
          <a:p>
            <a:pPr marL="257175" indent="-257175">
              <a:buFont typeface="Arial" charset="0"/>
              <a:buChar char="•"/>
            </a:pPr>
            <a:r>
              <a:rPr lang="pt-BR" dirty="0" err="1"/>
              <a:t>VarWKt</a:t>
            </a:r>
            <a:r>
              <a:rPr lang="pt-BR" dirty="0"/>
              <a:t>: variação do capital circulante regulatório</a:t>
            </a:r>
          </a:p>
          <a:p>
            <a:pPr marL="257175" indent="-257175">
              <a:buFont typeface="Arial" charset="0"/>
              <a:buChar char="•"/>
            </a:pPr>
            <a:r>
              <a:rPr lang="pt-BR" dirty="0"/>
              <a:t>Valores expressos em milhares de reais (R$ mil)</a:t>
            </a:r>
          </a:p>
        </p:txBody>
      </p:sp>
      <p:sp>
        <p:nvSpPr>
          <p:cNvPr id="10" name="Retângulo de cantos arredondados 8">
            <a:extLst>
              <a:ext uri="{FF2B5EF4-FFF2-40B4-BE49-F238E27FC236}">
                <a16:creationId xmlns:a16="http://schemas.microsoft.com/office/drawing/2014/main" id="{0DAFA4EB-7C82-4F94-8918-E295F97297D9}"/>
              </a:ext>
            </a:extLst>
          </p:cNvPr>
          <p:cNvSpPr/>
          <p:nvPr/>
        </p:nvSpPr>
        <p:spPr>
          <a:xfrm>
            <a:off x="0" y="-6126"/>
            <a:ext cx="9108504" cy="504056"/>
          </a:xfrm>
          <a:prstGeom prst="round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000" b="1" i="1" dirty="0">
              <a:solidFill>
                <a:schemeClr val="bg1"/>
              </a:solidFill>
            </a:endParaRPr>
          </a:p>
          <a:p>
            <a:r>
              <a:rPr lang="pt-BR" sz="2000" b="1" i="1" dirty="0" err="1">
                <a:solidFill>
                  <a:schemeClr val="bg1"/>
                </a:solidFill>
              </a:rPr>
              <a:t>BRRLt</a:t>
            </a:r>
            <a:r>
              <a:rPr lang="pt-BR" sz="2000" b="1" i="1" dirty="0">
                <a:solidFill>
                  <a:schemeClr val="bg1"/>
                </a:solidFill>
              </a:rPr>
              <a:t> – Evolução (“</a:t>
            </a:r>
            <a:r>
              <a:rPr lang="pt-BR" sz="2000" b="1" i="1" dirty="0" err="1">
                <a:solidFill>
                  <a:schemeClr val="bg1"/>
                </a:solidFill>
              </a:rPr>
              <a:t>rolling</a:t>
            </a:r>
            <a:r>
              <a:rPr lang="pt-BR" sz="2000" b="1" i="1" dirty="0">
                <a:solidFill>
                  <a:schemeClr val="bg1"/>
                </a:solidFill>
              </a:rPr>
              <a:t> </a:t>
            </a:r>
            <a:r>
              <a:rPr lang="pt-BR" sz="2000" b="1" i="1" dirty="0" err="1">
                <a:solidFill>
                  <a:schemeClr val="bg1"/>
                </a:solidFill>
              </a:rPr>
              <a:t>forward</a:t>
            </a:r>
            <a:r>
              <a:rPr lang="pt-BR" sz="2000" b="1" i="1" dirty="0">
                <a:solidFill>
                  <a:schemeClr val="bg1"/>
                </a:solidFill>
              </a:rPr>
              <a:t>”) da Base de Remuneração BRRL 0</a:t>
            </a:r>
            <a:endParaRPr lang="pt-BR" sz="2000" dirty="0">
              <a:solidFill>
                <a:schemeClr val="bg1"/>
              </a:solidFill>
            </a:endParaRPr>
          </a:p>
          <a:p>
            <a:endParaRPr lang="pt-BR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628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632090"/>
            <a:ext cx="7767501" cy="136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116114"/>
            <a:ext cx="7694122" cy="31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8">
            <a:extLst>
              <a:ext uri="{FF2B5EF4-FFF2-40B4-BE49-F238E27FC236}">
                <a16:creationId xmlns:a16="http://schemas.microsoft.com/office/drawing/2014/main" id="{C0C29D51-BB45-4867-B510-D33B02107F22}"/>
              </a:ext>
            </a:extLst>
          </p:cNvPr>
          <p:cNvSpPr/>
          <p:nvPr/>
        </p:nvSpPr>
        <p:spPr>
          <a:xfrm>
            <a:off x="0" y="-6126"/>
            <a:ext cx="9108504" cy="504056"/>
          </a:xfrm>
          <a:prstGeom prst="round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i="1" dirty="0" err="1">
                <a:solidFill>
                  <a:schemeClr val="bg1"/>
                </a:solidFill>
              </a:rPr>
              <a:t>Cofins</a:t>
            </a:r>
            <a:r>
              <a:rPr lang="pt-BR" sz="2000" b="1" i="1" dirty="0">
                <a:solidFill>
                  <a:schemeClr val="bg1"/>
                </a:solidFill>
              </a:rPr>
              <a:t> / PASEP (</a:t>
            </a:r>
            <a:r>
              <a:rPr lang="pt-BR" sz="2000" b="1" i="1" dirty="0" err="1">
                <a:solidFill>
                  <a:schemeClr val="bg1"/>
                </a:solidFill>
              </a:rPr>
              <a:t>COPt</a:t>
            </a:r>
            <a:r>
              <a:rPr lang="pt-BR" sz="2000" b="1" i="1" dirty="0">
                <a:solidFill>
                  <a:schemeClr val="bg1"/>
                </a:solidFill>
              </a:rPr>
              <a:t>)  e IRPJ/CSLL (</a:t>
            </a:r>
            <a:r>
              <a:rPr lang="pt-BR" sz="2000" b="1" i="1" dirty="0" err="1">
                <a:solidFill>
                  <a:schemeClr val="bg1"/>
                </a:solidFill>
              </a:rPr>
              <a:t>IRCSt</a:t>
            </a:r>
            <a:r>
              <a:rPr lang="pt-BR" sz="2000" dirty="0">
                <a:solidFill>
                  <a:schemeClr val="bg1"/>
                </a:solidFill>
              </a:rPr>
              <a:t>)</a:t>
            </a:r>
            <a:endParaRPr lang="pt-BR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3852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6" name="Imagem 45" descr="logo_arses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6726" y="49188"/>
            <a:ext cx="1367235" cy="744995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0" y="193205"/>
            <a:ext cx="9108504" cy="504056"/>
          </a:xfrm>
          <a:prstGeom prst="round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08000" y="277213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bg1"/>
                </a:solidFill>
              </a:rPr>
              <a:t>Ajustes Compensatórios do ciclo encerrado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91108" y="938200"/>
            <a:ext cx="8692853" cy="383181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Uso dos percentuais efetivos de Pasep/</a:t>
            </a:r>
            <a:r>
              <a:rPr lang="pt-BR" dirty="0" err="1"/>
              <a:t>Cofins</a:t>
            </a:r>
            <a:r>
              <a:rPr lang="pt-BR" dirty="0"/>
              <a:t>;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Utilização dos valores efetivos de Outras Receitas, Receitas Indiretas e Capital Circulante;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Eliminação da glosa realizada na BRR0 (tubos de ferro fundido, conforme Nota Técnica NT/F/004/2017);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Inclusão das sobras contábeis e físicas (imobilizações até set/11) na BRR0 (dez/2012);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Utilização dos valores de imobilização do laudo fiscalizado da Base de Remuneração da Sabesp para o período entre set/11 e </a:t>
            </a:r>
            <a:r>
              <a:rPr lang="pt-BR" dirty="0" err="1"/>
              <a:t>jun</a:t>
            </a:r>
            <a:r>
              <a:rPr lang="pt-BR" dirty="0"/>
              <a:t>/16. Os valores de </a:t>
            </a:r>
            <a:r>
              <a:rPr lang="pt-BR" dirty="0" err="1"/>
              <a:t>jul</a:t>
            </a:r>
            <a:r>
              <a:rPr lang="pt-BR" dirty="0"/>
              <a:t>/16 a dez/16, utilizam a informação de imobilização enviada pela Sabesp, conforme descrito na seção 9;</a:t>
            </a:r>
          </a:p>
        </p:txBody>
      </p:sp>
    </p:spTree>
    <p:extLst>
      <p:ext uri="{BB962C8B-B14F-4D97-AF65-F5344CB8AC3E}">
        <p14:creationId xmlns:p14="http://schemas.microsoft.com/office/powerpoint/2010/main" val="325581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6" name="Imagem 45" descr="logo_arses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6726" y="49188"/>
            <a:ext cx="1367235" cy="744995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0" y="193205"/>
            <a:ext cx="9108504" cy="504056"/>
          </a:xfrm>
          <a:prstGeom prst="round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08000" y="277213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bg1"/>
                </a:solidFill>
              </a:rPr>
              <a:t>Ajustes Compensatórios do ciclo encerrado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91108" y="938200"/>
            <a:ext cx="8692853" cy="212686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A receita de tarifa de contingência foi trazida a valores de dez/12 (moeda do fluxo de caixa do ciclo anterior) e excluída dos valores efetivamente imobilizados em 2015 e 2016 (de acordo com a tabela abaixo), garantindo que os investimentos realizados com a receita das tarifas de contingência não recebem remuneração na base de ativos no período.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577580"/>
            <a:ext cx="7879945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9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6" name="Imagem 45" descr="logo_arses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6726" y="49188"/>
            <a:ext cx="1367235" cy="744995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105068" y="193205"/>
            <a:ext cx="8951844" cy="504056"/>
          </a:xfrm>
          <a:prstGeom prst="roundRect">
            <a:avLst/>
          </a:prstGeom>
          <a:gradFill flip="none" rotWithShape="1">
            <a:gsLst>
              <a:gs pos="26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08000" y="277213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bg1"/>
                </a:solidFill>
                <a:latin typeface="+mj-lt"/>
              </a:rPr>
              <a:t>2ª Revisão Tarifária Ordinária (Abril/2017-Abril/2021)</a:t>
            </a:r>
          </a:p>
        </p:txBody>
      </p:sp>
      <p:sp>
        <p:nvSpPr>
          <p:cNvPr id="7" name="Retângulo 6"/>
          <p:cNvSpPr/>
          <p:nvPr/>
        </p:nvSpPr>
        <p:spPr>
          <a:xfrm>
            <a:off x="1475657" y="769268"/>
            <a:ext cx="6768752" cy="451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Mesma metodologia utilizada na 1ª RTO da Sabesp (RTS/001/2012 e RTS/004/2014):</a:t>
            </a:r>
          </a:p>
          <a:p>
            <a:pPr marL="742950" lvl="1" indent="-285750"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Avaliação dos componentes do P0 para o próximo ciclo (OPEX, CAPEX, demanda, receita, oferta e investimentos)</a:t>
            </a:r>
          </a:p>
          <a:p>
            <a:pPr marL="742950" lvl="1" indent="-285750"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Metas regulatórias para o Índice de Perdas de Água e Receitas Irrecuperáveis</a:t>
            </a:r>
          </a:p>
          <a:p>
            <a:pPr marL="742950" lvl="1" indent="-285750"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Determinação da Base de Remuneração Regulatória: base blindada + base incremental</a:t>
            </a:r>
          </a:p>
          <a:p>
            <a:pPr marL="742950" lvl="1" indent="-285750"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Determinação do Custo Médio Ponderado de Capital (WACC)</a:t>
            </a:r>
          </a:p>
          <a:p>
            <a:pPr marL="285750" indent="-285750"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t-BR" sz="1600" dirty="0"/>
          </a:p>
        </p:txBody>
      </p:sp>
      <p:sp>
        <p:nvSpPr>
          <p:cNvPr id="8" name="Retângulo Arredondado 7"/>
          <p:cNvSpPr/>
          <p:nvPr/>
        </p:nvSpPr>
        <p:spPr>
          <a:xfrm>
            <a:off x="112000" y="761331"/>
            <a:ext cx="1730628" cy="128473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Etapa Inicial:</a:t>
            </a:r>
          </a:p>
          <a:p>
            <a:pPr algn="ctr"/>
            <a:r>
              <a:rPr lang="pt-BR" b="1" dirty="0">
                <a:solidFill>
                  <a:srgbClr val="C00000"/>
                </a:solidFill>
              </a:rPr>
              <a:t>Concluída em Out/2017 </a:t>
            </a:r>
          </a:p>
        </p:txBody>
      </p:sp>
      <p:sp>
        <p:nvSpPr>
          <p:cNvPr id="11" name="Retângulo Arredondado 10"/>
          <p:cNvSpPr/>
          <p:nvPr/>
        </p:nvSpPr>
        <p:spPr>
          <a:xfrm>
            <a:off x="2411760" y="4932337"/>
            <a:ext cx="4929604" cy="6614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C00000"/>
                </a:solidFill>
              </a:rPr>
              <a:t>IRT </a:t>
            </a:r>
            <a:r>
              <a:rPr lang="pt-BR" sz="2400" b="1" i="1" dirty="0">
                <a:solidFill>
                  <a:srgbClr val="C00000"/>
                </a:solidFill>
              </a:rPr>
              <a:t>preliminar </a:t>
            </a:r>
            <a:r>
              <a:rPr lang="pt-BR" sz="2400" b="1" dirty="0">
                <a:solidFill>
                  <a:srgbClr val="C00000"/>
                </a:solidFill>
              </a:rPr>
              <a:t>: 7,8888%</a:t>
            </a:r>
          </a:p>
        </p:txBody>
      </p:sp>
    </p:spTree>
    <p:extLst>
      <p:ext uri="{BB962C8B-B14F-4D97-AF65-F5344CB8AC3E}">
        <p14:creationId xmlns:p14="http://schemas.microsoft.com/office/powerpoint/2010/main" val="321698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6" name="Imagem 45" descr="logo_arses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6726" y="49188"/>
            <a:ext cx="1367235" cy="744995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0" y="193205"/>
            <a:ext cx="9108504" cy="504056"/>
          </a:xfrm>
          <a:prstGeom prst="round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08000" y="277213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bg1"/>
                </a:solidFill>
              </a:rPr>
              <a:t>Ajustes Compensatórios do ciclo encerrado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561356"/>
            <a:ext cx="8482007" cy="313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055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6" name="Imagem 45" descr="logo_arses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6726" y="49188"/>
            <a:ext cx="1367235" cy="744995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0" y="193205"/>
            <a:ext cx="9108504" cy="504056"/>
          </a:xfrm>
          <a:prstGeom prst="round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08000" y="277213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bg1"/>
                </a:solidFill>
              </a:rPr>
              <a:t>Ajustes Compensatórios para a 3ª RTO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91108" y="938200"/>
            <a:ext cx="8692853" cy="376513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Contraprestação de PPP</a:t>
            </a:r>
          </a:p>
          <a:p>
            <a:pPr marL="285750" indent="-285750" algn="just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Tributos e contribuições</a:t>
            </a:r>
          </a:p>
          <a:p>
            <a:pPr marL="285750" indent="-285750" algn="just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Dispêndios municipais</a:t>
            </a:r>
          </a:p>
          <a:p>
            <a:pPr marL="285750" indent="-285750" algn="just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Pesquisa, desenvolvimento e inovação</a:t>
            </a:r>
          </a:p>
          <a:p>
            <a:pPr marL="285750" indent="-285750" algn="just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Investimentos</a:t>
            </a:r>
          </a:p>
          <a:p>
            <a:pPr marL="285750" indent="-285750" algn="just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Variação de capital circulante</a:t>
            </a:r>
          </a:p>
          <a:p>
            <a:pPr marL="285750" indent="-285750" algn="just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Base de Remuneração Regulatória</a:t>
            </a:r>
          </a:p>
          <a:p>
            <a:pPr marL="285750" indent="-285750" algn="just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Outras receitas e receitas indiretas</a:t>
            </a:r>
          </a:p>
        </p:txBody>
      </p:sp>
    </p:spTree>
    <p:extLst>
      <p:ext uri="{BB962C8B-B14F-4D97-AF65-F5344CB8AC3E}">
        <p14:creationId xmlns:p14="http://schemas.microsoft.com/office/powerpoint/2010/main" val="251657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1061"/>
            <a:ext cx="9144000" cy="5715000"/>
          </a:xfrm>
          <a:prstGeom prst="rect">
            <a:avLst/>
          </a:prstGeom>
        </p:spPr>
      </p:pic>
      <p:pic>
        <p:nvPicPr>
          <p:cNvPr id="46" name="Imagem 45" descr="logo_arses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6726" y="49188"/>
            <a:ext cx="1367235" cy="744995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0" y="193205"/>
            <a:ext cx="9108504" cy="504056"/>
          </a:xfrm>
          <a:prstGeom prst="round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08000" y="277213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bg1"/>
                </a:solidFill>
              </a:rPr>
              <a:t>Fator de compartilhamento de eficiência – Fator X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07825" y="1035035"/>
            <a:ext cx="8692853" cy="319061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Recalculado para o ciclo tarifário (2017-2020): </a:t>
            </a:r>
            <a:r>
              <a:rPr lang="pt-BR" sz="1600" u="sng" dirty="0"/>
              <a:t>0,9287%</a:t>
            </a:r>
          </a:p>
          <a:p>
            <a:pPr marL="285750" indent="-285750" algn="just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Metodologia:</a:t>
            </a:r>
          </a:p>
          <a:p>
            <a:pPr marL="742950" lvl="1" indent="-285750" algn="just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Estima-se a tarifa de equilíbrio assumindo que o nível de eficiência se mantém constante</a:t>
            </a:r>
          </a:p>
          <a:p>
            <a:pPr marL="742950" lvl="1" indent="-285750" algn="just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Recalcula-se a tarifa de equilíbrio incluindo no OPEX os ganhos de eficiência anuais</a:t>
            </a:r>
          </a:p>
          <a:p>
            <a:pPr marL="285750" indent="-285750" algn="just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Utilizada abordagem de benchmarking, revisando a amostra de empresas comparáveis com a Sabesp</a:t>
            </a:r>
          </a:p>
          <a:p>
            <a:pPr marL="285750" indent="-285750" algn="just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61049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1061"/>
            <a:ext cx="9144000" cy="5715000"/>
          </a:xfrm>
          <a:prstGeom prst="rect">
            <a:avLst/>
          </a:prstGeom>
        </p:spPr>
      </p:pic>
      <p:pic>
        <p:nvPicPr>
          <p:cNvPr id="46" name="Imagem 45" descr="logo_arses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6726" y="49188"/>
            <a:ext cx="1367235" cy="744995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0" y="193205"/>
            <a:ext cx="9108504" cy="504056"/>
          </a:xfrm>
          <a:prstGeom prst="round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08000" y="277213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bg1"/>
                </a:solidFill>
              </a:rPr>
              <a:t>Índice Geral de Qualidade – Fator Q</a:t>
            </a:r>
          </a:p>
        </p:txBody>
      </p:sp>
      <p:graphicFrame>
        <p:nvGraphicFramePr>
          <p:cNvPr id="2" name="Diagrama 1"/>
          <p:cNvGraphicFramePr/>
          <p:nvPr>
            <p:extLst/>
          </p:nvPr>
        </p:nvGraphicFramePr>
        <p:xfrm>
          <a:off x="153765" y="916895"/>
          <a:ext cx="852269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32554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1061"/>
            <a:ext cx="9144000" cy="5715000"/>
          </a:xfrm>
          <a:prstGeom prst="rect">
            <a:avLst/>
          </a:prstGeom>
        </p:spPr>
      </p:pic>
      <p:pic>
        <p:nvPicPr>
          <p:cNvPr id="46" name="Imagem 45" descr="logo_arses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6726" y="49188"/>
            <a:ext cx="1367235" cy="744995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0" y="193205"/>
            <a:ext cx="9108504" cy="504056"/>
          </a:xfrm>
          <a:prstGeom prst="round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08000" y="277213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bg1"/>
                </a:solidFill>
              </a:rPr>
              <a:t>Índice Geral de Qualidade – Fator Q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60441" y="4112619"/>
            <a:ext cx="8187621" cy="79278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  <a:spcBef>
                <a:spcPts val="800"/>
              </a:spcBef>
            </a:pPr>
            <a:r>
              <a:rPr lang="pt-BR" sz="1600" dirty="0"/>
              <a:t>O Fator Q será calculado anualmente para 2017-2019, com definição de metas e efeitos tarifários a partir de 2020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057300"/>
            <a:ext cx="6121619" cy="305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4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6" name="Imagem 45" descr="logo_arses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6726" y="49188"/>
            <a:ext cx="1367235" cy="744995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0" y="193205"/>
            <a:ext cx="9108504" cy="504056"/>
          </a:xfrm>
          <a:prstGeom prst="round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08000" y="277213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bg1"/>
                </a:solidFill>
              </a:rPr>
              <a:t>Índice de Reposicionamento Tarifário (IRT)</a:t>
            </a:r>
          </a:p>
        </p:txBody>
      </p:sp>
      <p:sp>
        <p:nvSpPr>
          <p:cNvPr id="7" name="Retângulo Arredondado 6"/>
          <p:cNvSpPr/>
          <p:nvPr/>
        </p:nvSpPr>
        <p:spPr>
          <a:xfrm>
            <a:off x="2235527" y="3605332"/>
            <a:ext cx="1832417" cy="100811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Preço-Máximo Inicial calculado para o ciclo</a:t>
            </a:r>
            <a:endParaRPr sz="1600" dirty="0"/>
          </a:p>
        </p:txBody>
      </p:sp>
      <p:sp>
        <p:nvSpPr>
          <p:cNvPr id="8" name="Retângulo Arredondado 7"/>
          <p:cNvSpPr/>
          <p:nvPr/>
        </p:nvSpPr>
        <p:spPr>
          <a:xfrm>
            <a:off x="2228477" y="1555051"/>
            <a:ext cx="1839467" cy="101441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Tarifa efetiva</a:t>
            </a:r>
          </a:p>
        </p:txBody>
      </p:sp>
      <p:sp>
        <p:nvSpPr>
          <p:cNvPr id="11" name="Chave Direita 10"/>
          <p:cNvSpPr/>
          <p:nvPr/>
        </p:nvSpPr>
        <p:spPr>
          <a:xfrm rot="10800000">
            <a:off x="1371431" y="2128301"/>
            <a:ext cx="864096" cy="1981086"/>
          </a:xfrm>
          <a:prstGeom prst="rightBrace">
            <a:avLst>
              <a:gd name="adj1" fmla="val 31451"/>
              <a:gd name="adj2" fmla="val 51097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Arredondado 11"/>
          <p:cNvSpPr/>
          <p:nvPr/>
        </p:nvSpPr>
        <p:spPr>
          <a:xfrm>
            <a:off x="190790" y="2710500"/>
            <a:ext cx="1120258" cy="71345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IRT</a:t>
            </a:r>
            <a:endParaRPr lang="pt-BR" sz="2400" dirty="0">
              <a:solidFill>
                <a:srgbClr val="C0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644007" y="1286856"/>
            <a:ext cx="3923929" cy="399083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2">
                    <a:lumMod val="50000"/>
                  </a:schemeClr>
                </a:solidFill>
              </a:rPr>
              <a:t>Obtida a partir do histograma de 12 meses anteriores ao processamento tarifário</a:t>
            </a:r>
          </a:p>
          <a:p>
            <a:pPr marL="285750" indent="-285750" algn="just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2">
                    <a:lumMod val="50000"/>
                  </a:schemeClr>
                </a:solidFill>
              </a:rPr>
              <a:t>Receita calculada pela aplicação da tabela de tarifas aos volumes dos histogramas</a:t>
            </a:r>
          </a:p>
          <a:p>
            <a:pPr marL="285750" indent="-285750" algn="just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2">
                    <a:lumMod val="50000"/>
                  </a:schemeClr>
                </a:solidFill>
              </a:rPr>
              <a:t>Limite regulatório para reformas de conta por alterações cadastrais e compensações por alta de consumo decorrentes de vazamento ou sem causa aparente</a:t>
            </a:r>
          </a:p>
        </p:txBody>
      </p:sp>
      <p:cxnSp>
        <p:nvCxnSpPr>
          <p:cNvPr id="3" name="Conector de Seta Reta 2"/>
          <p:cNvCxnSpPr/>
          <p:nvPr/>
        </p:nvCxnSpPr>
        <p:spPr>
          <a:xfrm>
            <a:off x="4139952" y="2065412"/>
            <a:ext cx="360040" cy="0"/>
          </a:xfrm>
          <a:prstGeom prst="straightConnector1">
            <a:avLst/>
          </a:prstGeom>
          <a:ln w="190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06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6" name="Imagem 45" descr="logo_arses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6726" y="49188"/>
            <a:ext cx="1367235" cy="744995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0" y="193205"/>
            <a:ext cx="9108504" cy="504056"/>
          </a:xfrm>
          <a:prstGeom prst="round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08000" y="277213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bg1"/>
                </a:solidFill>
              </a:rPr>
              <a:t>Reajuste Tarifário Anual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1900467" y="1462401"/>
                <a:ext cx="5343066" cy="5232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= </m:t>
                          </m:r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sz="2800" i="0">
                                  <a:latin typeface="Cambria Math" panose="02040503050406030204" pitchFamily="18" charset="0"/>
                                </a:rPr>
                                <m:t>−1 </m:t>
                              </m:r>
                            </m:sub>
                          </m:s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∗(1+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𝐼𝑃𝐶𝐴</m:t>
                          </m:r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 ±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467" y="1462401"/>
                <a:ext cx="534306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tângulo 13"/>
          <p:cNvSpPr/>
          <p:nvPr/>
        </p:nvSpPr>
        <p:spPr>
          <a:xfrm>
            <a:off x="225573" y="2641476"/>
            <a:ext cx="8692853" cy="21441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IPCA: 12 meses anteriores à data-base</a:t>
            </a:r>
          </a:p>
          <a:p>
            <a:pPr marL="285750" indent="-285750" algn="just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Fator X: Fator de compartilhamento de eficiência que transfere aos usuários parte dos ganhos de produtividade obtidos pela empresa</a:t>
            </a:r>
          </a:p>
          <a:p>
            <a:pPr marL="285750" indent="-285750" algn="just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Fator Q: Índice Geral de Qualidade que objetiva manter padrões de qualidade da prestação dos serviços</a:t>
            </a:r>
          </a:p>
        </p:txBody>
      </p:sp>
    </p:spTree>
    <p:extLst>
      <p:ext uri="{BB962C8B-B14F-4D97-AF65-F5344CB8AC3E}">
        <p14:creationId xmlns:p14="http://schemas.microsoft.com/office/powerpoint/2010/main" val="346742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41275"/>
            <a:ext cx="8229600" cy="4680519"/>
          </a:xfrm>
        </p:spPr>
        <p:txBody>
          <a:bodyPr>
            <a:noAutofit/>
          </a:bodyPr>
          <a:lstStyle/>
          <a:p>
            <a:r>
              <a:rPr lang="pt-BR" sz="1800" dirty="0"/>
              <a:t>Data original prevista da 2ª Revisão Tarifária: </a:t>
            </a:r>
            <a:r>
              <a:rPr lang="pt-BR" sz="1800" b="1" dirty="0"/>
              <a:t>abril/2017</a:t>
            </a:r>
          </a:p>
          <a:p>
            <a:r>
              <a:rPr lang="pt-BR" sz="1800" dirty="0"/>
              <a:t>Em </a:t>
            </a:r>
            <a:r>
              <a:rPr lang="pt-BR" sz="1800" b="1" dirty="0"/>
              <a:t>outubro/2017 </a:t>
            </a:r>
            <a:r>
              <a:rPr lang="pt-BR" sz="1800" dirty="0"/>
              <a:t>a </a:t>
            </a:r>
            <a:r>
              <a:rPr lang="pt-BR" sz="1800" dirty="0" err="1"/>
              <a:t>Arsesp</a:t>
            </a:r>
            <a:r>
              <a:rPr lang="pt-BR" sz="1800" dirty="0"/>
              <a:t> autorizou </a:t>
            </a:r>
            <a:r>
              <a:rPr lang="pt-BR" sz="1800" i="1" u="sng" dirty="0"/>
              <a:t>IRT preliminar </a:t>
            </a:r>
            <a:r>
              <a:rPr lang="pt-BR" sz="1800" dirty="0"/>
              <a:t>de </a:t>
            </a:r>
            <a:r>
              <a:rPr lang="pt-BR" sz="1800" b="1" dirty="0"/>
              <a:t>7,888%</a:t>
            </a:r>
            <a:r>
              <a:rPr lang="pt-BR" sz="1800" dirty="0"/>
              <a:t> – decorrente da Revisão Tarifária Etapa Inicial. A tarifa vigente (P0) atual é de </a:t>
            </a:r>
            <a:r>
              <a:rPr lang="pt-BR" sz="1800" b="1" dirty="0"/>
              <a:t>R$ 3,6466/m³</a:t>
            </a:r>
            <a:r>
              <a:rPr lang="pt-BR" sz="1800" dirty="0"/>
              <a:t>.</a:t>
            </a:r>
          </a:p>
          <a:p>
            <a:r>
              <a:rPr lang="pt-BR" sz="1800" dirty="0"/>
              <a:t>Caso tivesse ocorrido em </a:t>
            </a:r>
            <a:r>
              <a:rPr lang="pt-BR" sz="1800" b="1" dirty="0"/>
              <a:t>abril/2017 </a:t>
            </a:r>
            <a:r>
              <a:rPr lang="pt-BR" sz="1800" dirty="0"/>
              <a:t>o resultado da Revisão Tarifária (P0) calculado a preços de dez/16 e ajustado para abril/2017 pela inflação de janeiro-março/2017 seria de </a:t>
            </a:r>
            <a:r>
              <a:rPr lang="pt-BR" sz="1800" b="1" dirty="0"/>
              <a:t>R$ 3,7019/m³</a:t>
            </a:r>
            <a:r>
              <a:rPr lang="pt-BR" sz="1800" dirty="0"/>
              <a:t>, com um percentual (IRT) em </a:t>
            </a:r>
            <a:r>
              <a:rPr lang="pt-BR" sz="1800" dirty="0" err="1"/>
              <a:t>abr</a:t>
            </a:r>
            <a:r>
              <a:rPr lang="pt-BR" sz="1800" dirty="0"/>
              <a:t>/2017 de </a:t>
            </a:r>
            <a:r>
              <a:rPr lang="pt-BR" sz="1800" b="1" dirty="0"/>
              <a:t>9,5269%</a:t>
            </a:r>
            <a:r>
              <a:rPr lang="pt-BR" sz="1800" dirty="0"/>
              <a:t>. </a:t>
            </a:r>
          </a:p>
          <a:p>
            <a:r>
              <a:rPr lang="pt-BR" sz="1800" dirty="0"/>
              <a:t>Em abril de 2018, a Arsesp deve aplicar um Reajuste Tarifário Anual, para atualizar as tarifas com base na variação do IPCA em 12 meses. Considerando uma variação  </a:t>
            </a:r>
            <a:r>
              <a:rPr lang="pt-BR" sz="1800" b="1" dirty="0"/>
              <a:t>estimada em 2,60% </a:t>
            </a:r>
            <a:r>
              <a:rPr lang="pt-BR" sz="1800" dirty="0"/>
              <a:t>(abril/2017 a março/2018), descontado o Fator X de </a:t>
            </a:r>
            <a:r>
              <a:rPr lang="pt-BR" sz="1800" b="1" dirty="0"/>
              <a:t>0,9287%</a:t>
            </a:r>
            <a:r>
              <a:rPr lang="pt-BR" sz="1800" dirty="0"/>
              <a:t>, temos um reajuste estimado de </a:t>
            </a:r>
            <a:r>
              <a:rPr lang="pt-BR" sz="1800" b="1" dirty="0"/>
              <a:t>1,6713%</a:t>
            </a:r>
            <a:r>
              <a:rPr lang="pt-BR" sz="1800" dirty="0"/>
              <a:t>, de tal forma que o P0 decorrente da Revisão Tarifária reajustado seria de R$ 3,7638/m³. </a:t>
            </a:r>
          </a:p>
          <a:p>
            <a:r>
              <a:rPr lang="pt-BR" sz="1800" dirty="0"/>
              <a:t>Considerando que a Revisão Tarifária Ordinária não ocorreu em abril de 2017, essa diferença de receita deve ser compensada e o valor da tarifa ajustado para garantir o equilíbrio do ciclo. Assim  chega-se ao valor do P0 que é de R$ 3,8207/m³.</a:t>
            </a:r>
          </a:p>
          <a:p>
            <a:r>
              <a:rPr lang="pt-BR" sz="1800" dirty="0"/>
              <a:t>Assim, o IRT a ser considerado é de </a:t>
            </a:r>
            <a:r>
              <a:rPr lang="pt-BR" sz="1800" b="1" dirty="0" smtClean="0"/>
              <a:t>4,7744%.</a:t>
            </a:r>
            <a:endParaRPr lang="pt-BR" sz="1800" b="1" dirty="0"/>
          </a:p>
        </p:txBody>
      </p:sp>
      <p:sp>
        <p:nvSpPr>
          <p:cNvPr id="5" name="Retângulo de cantos arredondados 8"/>
          <p:cNvSpPr/>
          <p:nvPr/>
        </p:nvSpPr>
        <p:spPr>
          <a:xfrm>
            <a:off x="0" y="193205"/>
            <a:ext cx="9108504" cy="504056"/>
          </a:xfrm>
          <a:prstGeom prst="round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i="1"/>
              <a:t>Ajustes no Índice de Reposicionamento Tarifários (IRT) Final</a:t>
            </a:r>
            <a:endParaRPr lang="pt-BR" b="1" i="1" dirty="0"/>
          </a:p>
        </p:txBody>
      </p:sp>
    </p:spTree>
    <p:extLst>
      <p:ext uri="{BB962C8B-B14F-4D97-AF65-F5344CB8AC3E}">
        <p14:creationId xmlns:p14="http://schemas.microsoft.com/office/powerpoint/2010/main" val="18767157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1061"/>
            <a:ext cx="9144000" cy="5715000"/>
          </a:xfrm>
          <a:prstGeom prst="rect">
            <a:avLst/>
          </a:prstGeom>
        </p:spPr>
      </p:pic>
      <p:pic>
        <p:nvPicPr>
          <p:cNvPr id="46" name="Imagem 45" descr="logo_arses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6726" y="49188"/>
            <a:ext cx="1367235" cy="744995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0" y="193205"/>
            <a:ext cx="9108504" cy="504056"/>
          </a:xfrm>
          <a:prstGeom prst="round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08000" y="277213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bg1"/>
                </a:solidFill>
              </a:rPr>
              <a:t>Resultado – Consulta Pública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201316"/>
            <a:ext cx="7428299" cy="151216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001" y="3217539"/>
            <a:ext cx="7428299" cy="105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063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1043608" y="757267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8" name="Imagem 37" descr="logo_arses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22513" y="370076"/>
            <a:ext cx="2098977" cy="1143715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1043608" y="2137420"/>
            <a:ext cx="7056784" cy="1967359"/>
          </a:xfrm>
          <a:prstGeom prst="rect">
            <a:avLst/>
          </a:prstGeom>
        </p:spPr>
        <p:txBody>
          <a:bodyPr wrap="square" lIns="104294" tIns="52146" rIns="104294" bIns="52146">
            <a:spAutoFit/>
          </a:bodyPr>
          <a:lstStyle/>
          <a:p>
            <a:pPr algn="ctr"/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Obrigado !</a:t>
            </a:r>
          </a:p>
          <a:p>
            <a:pPr algn="ctr"/>
            <a:endParaRPr lang="pt-BR" sz="28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Diretoria de Regulação Econômico-Financeira e de Mercados</a:t>
            </a:r>
            <a:r>
              <a:rPr lang="pt-BR" sz="3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7880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20"/>
            <a:ext cx="9144000" cy="5715000"/>
          </a:xfrm>
          <a:prstGeom prst="rect">
            <a:avLst/>
          </a:prstGeom>
        </p:spPr>
      </p:pic>
      <p:pic>
        <p:nvPicPr>
          <p:cNvPr id="46" name="Imagem 45" descr="logo_arses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6726" y="49188"/>
            <a:ext cx="1367235" cy="744995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0" y="193205"/>
            <a:ext cx="9108504" cy="504056"/>
          </a:xfrm>
          <a:prstGeom prst="round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08000" y="277213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bg1"/>
                </a:solidFill>
                <a:latin typeface="+mj-lt"/>
              </a:rPr>
              <a:t>2ª Revisão Tarifária Ordinária (Abril/2017-Abril/2021)</a:t>
            </a:r>
          </a:p>
        </p:txBody>
      </p:sp>
      <p:sp>
        <p:nvSpPr>
          <p:cNvPr id="7" name="Retângulo 6"/>
          <p:cNvSpPr/>
          <p:nvPr/>
        </p:nvSpPr>
        <p:spPr>
          <a:xfrm>
            <a:off x="1475656" y="1201316"/>
            <a:ext cx="7308305" cy="376513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Análise e </a:t>
            </a:r>
            <a:r>
              <a:rPr lang="pt-BR" sz="1600" u="sng" dirty="0"/>
              <a:t>revisão da metodologia</a:t>
            </a:r>
            <a:r>
              <a:rPr lang="pt-BR" sz="1600" dirty="0"/>
              <a:t> adotada na 1ª RTO da Sabesp</a:t>
            </a:r>
            <a:endParaRPr dirty="0"/>
          </a:p>
          <a:p>
            <a:pPr marL="285750" indent="-28575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600" u="sng" dirty="0"/>
              <a:t>Diagnóstico da situação econômico-financeira</a:t>
            </a:r>
            <a:r>
              <a:rPr lang="pt-BR" sz="1600" dirty="0"/>
              <a:t> e tarifária da Sabesp no ciclo encerrado (inclusive recursos da tarifa de contingência) </a:t>
            </a:r>
          </a:p>
          <a:p>
            <a:pPr marL="285750" indent="-28575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Determinação dos </a:t>
            </a:r>
            <a:r>
              <a:rPr lang="pt-BR" sz="1600" u="sng" dirty="0"/>
              <a:t>ajustes compensatórios </a:t>
            </a:r>
            <a:r>
              <a:rPr lang="pt-BR" sz="1600" dirty="0"/>
              <a:t>do ciclo tarifário encerrado</a:t>
            </a:r>
          </a:p>
          <a:p>
            <a:pPr marL="285750" indent="-28575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Determinação do </a:t>
            </a:r>
            <a:r>
              <a:rPr lang="pt-BR" sz="1600" u="sng" dirty="0"/>
              <a:t>Fator X</a:t>
            </a:r>
            <a:r>
              <a:rPr lang="pt-BR" sz="1600" dirty="0"/>
              <a:t> a ser considerado nos reajustes tarifários anuais (de 2018 a 2020)</a:t>
            </a:r>
          </a:p>
          <a:p>
            <a:pPr marL="285750" indent="-28575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Desenvolvimento de </a:t>
            </a:r>
            <a:r>
              <a:rPr lang="pt-BR" sz="1600" u="sng" dirty="0"/>
              <a:t>Índice Geral de Qualidade</a:t>
            </a:r>
            <a:r>
              <a:rPr lang="pt-BR" sz="1600" dirty="0"/>
              <a:t> a ser considerado nos ajustes tarifários anuais</a:t>
            </a:r>
          </a:p>
          <a:p>
            <a:pPr marL="285750" indent="-28575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Determinação da </a:t>
            </a:r>
            <a:r>
              <a:rPr lang="pt-BR" sz="1600" u="sng" dirty="0"/>
              <a:t>Base de Remuneração Regulatória definitiva</a:t>
            </a:r>
          </a:p>
          <a:p>
            <a:pPr marL="285750" indent="-28575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Apuração de eventuais </a:t>
            </a:r>
            <a:r>
              <a:rPr lang="pt-BR" sz="1600" u="sng" dirty="0"/>
              <a:t>ajustes compensatórios</a:t>
            </a:r>
            <a:r>
              <a:rPr lang="pt-BR" sz="1600" dirty="0"/>
              <a:t> referentes ao </a:t>
            </a:r>
            <a:r>
              <a:rPr lang="pt-BR" sz="1600" u="sng" dirty="0"/>
              <a:t>P0 Preliminar</a:t>
            </a:r>
            <a:r>
              <a:rPr lang="pt-BR" sz="1600" dirty="0"/>
              <a:t> (etapa inicial da 2ª RTO)</a:t>
            </a:r>
          </a:p>
          <a:p>
            <a:pPr marL="285750" indent="-28575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Fixação de percentual da receita para </a:t>
            </a:r>
            <a:r>
              <a:rPr lang="pt-BR" sz="1600" u="sng" dirty="0"/>
              <a:t>pesquisa, desenvolvimento e inovação (PDI)</a:t>
            </a:r>
          </a:p>
        </p:txBody>
      </p:sp>
      <p:sp>
        <p:nvSpPr>
          <p:cNvPr id="8" name="Retângulo Arredondado 7"/>
          <p:cNvSpPr/>
          <p:nvPr/>
        </p:nvSpPr>
        <p:spPr>
          <a:xfrm>
            <a:off x="83582" y="838384"/>
            <a:ext cx="1392074" cy="123661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Etapa Final:</a:t>
            </a: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Maio/2018 </a:t>
            </a:r>
          </a:p>
        </p:txBody>
      </p:sp>
    </p:spTree>
    <p:extLst>
      <p:ext uri="{BB962C8B-B14F-4D97-AF65-F5344CB8AC3E}">
        <p14:creationId xmlns:p14="http://schemas.microsoft.com/office/powerpoint/2010/main" val="381590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1061"/>
            <a:ext cx="9144000" cy="5715000"/>
          </a:xfrm>
          <a:prstGeom prst="rect">
            <a:avLst/>
          </a:prstGeom>
        </p:spPr>
      </p:pic>
      <p:pic>
        <p:nvPicPr>
          <p:cNvPr id="46" name="Imagem 45" descr="logo_arses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6726" y="49188"/>
            <a:ext cx="1367235" cy="744995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0" y="193205"/>
            <a:ext cx="9108504" cy="504056"/>
          </a:xfrm>
          <a:prstGeom prst="round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08000" y="277213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bg1"/>
                </a:solidFill>
              </a:rPr>
              <a:t>Cronograma de eventos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475149"/>
              </p:ext>
            </p:extLst>
          </p:nvPr>
        </p:nvGraphicFramePr>
        <p:xfrm>
          <a:off x="341784" y="938200"/>
          <a:ext cx="8424935" cy="428624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99956">
                  <a:extLst>
                    <a:ext uri="{9D8B030D-6E8A-4147-A177-3AD203B41FA5}">
                      <a16:colId xmlns:a16="http://schemas.microsoft.com/office/drawing/2014/main" val="590674755"/>
                    </a:ext>
                  </a:extLst>
                </a:gridCol>
                <a:gridCol w="6196788">
                  <a:extLst>
                    <a:ext uri="{9D8B030D-6E8A-4147-A177-3AD203B41FA5}">
                      <a16:colId xmlns:a16="http://schemas.microsoft.com/office/drawing/2014/main" val="1955828219"/>
                    </a:ext>
                  </a:extLst>
                </a:gridCol>
                <a:gridCol w="1728191">
                  <a:extLst>
                    <a:ext uri="{9D8B030D-6E8A-4147-A177-3AD203B41FA5}">
                      <a16:colId xmlns:a16="http://schemas.microsoft.com/office/drawing/2014/main" val="630391142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Etapa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Descrição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Período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510400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  Publicação da nota técnica com a proposta de metodologia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16/01/2018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010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  Consulta Pública e Audiência Pública da proposta de metodologia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17/01 a 05/02/2018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75586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  Solicitação dos dados complementares do Plano de Negócios da Sabesp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Até 31/01/2018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765089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  Envio dos dados complementares do Plano de Negócios pela Sabesp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Até 19/02/2018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979752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  Publicação do relatório circunstanciado e nota técnica final da metodologia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Até 27/02/2018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836192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  Análise dos dados da Sabesp e elaboração da nota técnica preliminar de cálculo do</a:t>
                      </a:r>
                    </a:p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  P0 final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Até 22/03/2018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40811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  Consulta Pública e Audiência Pública da proposta de P0 final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23/03 a 17/04/2018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45568793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  Análise das contribuições recebidas e publicação do relatório circunstanciado sobre </a:t>
                      </a:r>
                    </a:p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  a proposta de P0 final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Até 09/05/2018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29459947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  Publicação dos resultados finais da 2ªRTO: Nota Técnica Final e Deliberação com a </a:t>
                      </a:r>
                    </a:p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  tabela de tarifas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Até 10/05/2018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7046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3808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066"/>
            <a:ext cx="9144000" cy="5715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b="1" i="1" dirty="0">
                <a:solidFill>
                  <a:schemeClr val="bg1"/>
                </a:solidFill>
              </a:rPr>
              <a:t>Fórmula Cálculo P0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41" y="1057300"/>
            <a:ext cx="7579519" cy="189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 descr="logo_arses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1269" y="-22820"/>
            <a:ext cx="1367235" cy="744995"/>
          </a:xfrm>
          <a:prstGeom prst="rect">
            <a:avLst/>
          </a:prstGeom>
        </p:spPr>
      </p:pic>
      <p:sp>
        <p:nvSpPr>
          <p:cNvPr id="6" name="Retângulo de cantos arredondados 8"/>
          <p:cNvSpPr/>
          <p:nvPr/>
        </p:nvSpPr>
        <p:spPr>
          <a:xfrm>
            <a:off x="0" y="409228"/>
            <a:ext cx="9108504" cy="504056"/>
          </a:xfrm>
          <a:prstGeom prst="round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i="1" dirty="0">
                <a:solidFill>
                  <a:schemeClr val="bg1"/>
                </a:solidFill>
              </a:rPr>
              <a:t>Cálculo da Tarifa Média Máxima na Revisão Tarifária </a:t>
            </a:r>
            <a:r>
              <a:rPr lang="pt-BR" sz="2000" b="1" i="1" dirty="0" smtClean="0">
                <a:solidFill>
                  <a:schemeClr val="bg1"/>
                </a:solidFill>
              </a:rPr>
              <a:t>(P0)</a:t>
            </a:r>
            <a:endParaRPr lang="pt-BR" sz="2000" b="1" i="1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4510102-E913-406B-8035-5F9626B2538A}"/>
              </a:ext>
            </a:extLst>
          </p:cNvPr>
          <p:cNvSpPr txBox="1"/>
          <p:nvPr/>
        </p:nvSpPr>
        <p:spPr>
          <a:xfrm>
            <a:off x="830087" y="3188201"/>
            <a:ext cx="75795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Base de Remuneração Regulatória Líquida, inicial e final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Taxa de Remuneração ou Custo Médio Ponderado de Capital (“WACC”)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Depreciação/Amortização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Custos e despesas operacionais (OPEX), </a:t>
            </a:r>
            <a:r>
              <a:rPr lang="pt-BR" dirty="0" err="1"/>
              <a:t>PPPs</a:t>
            </a:r>
            <a:r>
              <a:rPr lang="pt-BR" dirty="0"/>
              <a:t>, Fundos de saneamento, P&amp;D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Investimentos previstos no ciclo (CAPEX)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Impostos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Variações do Capital de Giro </a:t>
            </a:r>
          </a:p>
        </p:txBody>
      </p:sp>
    </p:spTree>
    <p:extLst>
      <p:ext uri="{BB962C8B-B14F-4D97-AF65-F5344CB8AC3E}">
        <p14:creationId xmlns:p14="http://schemas.microsoft.com/office/powerpoint/2010/main" val="3214197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ppt novo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066"/>
            <a:ext cx="9144000" cy="5715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902723" y="1456331"/>
            <a:ext cx="7118132" cy="8513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Volumes Faturados* de Água e Esgoto</a:t>
            </a:r>
          </a:p>
        </p:txBody>
      </p:sp>
      <p:sp>
        <p:nvSpPr>
          <p:cNvPr id="5" name="Retângulo 4"/>
          <p:cNvSpPr/>
          <p:nvPr/>
        </p:nvSpPr>
        <p:spPr>
          <a:xfrm>
            <a:off x="898634" y="2295844"/>
            <a:ext cx="2069225" cy="7212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/>
                </a:solidFill>
              </a:rPr>
              <a:t>Demanda Residencial</a:t>
            </a:r>
          </a:p>
        </p:txBody>
      </p:sp>
      <p:sp>
        <p:nvSpPr>
          <p:cNvPr id="6" name="Retângulo 5"/>
          <p:cNvSpPr/>
          <p:nvPr/>
        </p:nvSpPr>
        <p:spPr>
          <a:xfrm>
            <a:off x="3425132" y="2291899"/>
            <a:ext cx="2069225" cy="7212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/>
                </a:solidFill>
              </a:rPr>
              <a:t>Demanda Não Residencial</a:t>
            </a:r>
          </a:p>
        </p:txBody>
      </p:sp>
      <p:sp>
        <p:nvSpPr>
          <p:cNvPr id="7" name="Retângulo 6"/>
          <p:cNvSpPr/>
          <p:nvPr/>
        </p:nvSpPr>
        <p:spPr>
          <a:xfrm>
            <a:off x="5951630" y="2299778"/>
            <a:ext cx="2069225" cy="7212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/>
                </a:solidFill>
              </a:rPr>
              <a:t>Demanda Permissionárias</a:t>
            </a:r>
          </a:p>
        </p:txBody>
      </p:sp>
      <p:sp>
        <p:nvSpPr>
          <p:cNvPr id="8" name="Retângulo 7"/>
          <p:cNvSpPr/>
          <p:nvPr/>
        </p:nvSpPr>
        <p:spPr>
          <a:xfrm>
            <a:off x="906514" y="3025018"/>
            <a:ext cx="2069225" cy="72127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/>
                </a:solidFill>
              </a:rPr>
              <a:t>Residencial (doméstico)</a:t>
            </a:r>
          </a:p>
        </p:txBody>
      </p:sp>
      <p:sp>
        <p:nvSpPr>
          <p:cNvPr id="9" name="Retângulo 8"/>
          <p:cNvSpPr/>
          <p:nvPr/>
        </p:nvSpPr>
        <p:spPr>
          <a:xfrm>
            <a:off x="3427177" y="3028977"/>
            <a:ext cx="2069225" cy="53205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/>
                </a:solidFill>
              </a:rPr>
              <a:t>Comercial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425132" y="3561027"/>
            <a:ext cx="2069225" cy="53205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/>
                </a:solidFill>
              </a:rPr>
              <a:t>Industrial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427177" y="4093077"/>
            <a:ext cx="2069225" cy="53205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/>
                </a:solidFill>
              </a:rPr>
              <a:t>Público e Próprio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5951630" y="3025018"/>
            <a:ext cx="2069225" cy="72127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/>
                </a:solidFill>
              </a:rPr>
              <a:t>Municípios atendidos no atacado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71941" y="4991765"/>
            <a:ext cx="68575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50" b="1" dirty="0"/>
              <a:t>* Volume faturado é projetado a partir da relação histórica entre volumes faturados/medidos</a:t>
            </a:r>
          </a:p>
        </p:txBody>
      </p:sp>
      <p:pic>
        <p:nvPicPr>
          <p:cNvPr id="15" name="Imagem 14" descr="logo_arses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1269" y="-22820"/>
            <a:ext cx="1367235" cy="744995"/>
          </a:xfrm>
          <a:prstGeom prst="rect">
            <a:avLst/>
          </a:prstGeom>
        </p:spPr>
      </p:pic>
      <p:sp>
        <p:nvSpPr>
          <p:cNvPr id="18" name="Retângulo de cantos arredondados 8"/>
          <p:cNvSpPr/>
          <p:nvPr/>
        </p:nvSpPr>
        <p:spPr>
          <a:xfrm>
            <a:off x="0" y="169759"/>
            <a:ext cx="9108504" cy="504056"/>
          </a:xfrm>
          <a:prstGeom prst="roundRect">
            <a:avLst/>
          </a:prstGeom>
          <a:gradFill flip="none" rotWithShape="1">
            <a:gsLst>
              <a:gs pos="60000">
                <a:schemeClr val="tx1">
                  <a:lumMod val="65000"/>
                  <a:lumOff val="35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i="1" dirty="0">
                <a:solidFill>
                  <a:schemeClr val="bg1"/>
                </a:solidFill>
              </a:rPr>
              <a:t>Projeção do Mercado (Residencial, Não Residencial e Permissionárias)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577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tivo de Imagem" ma:contentTypeID="0x0101009148F5A04DDD49CBA7127AADA5FB792B00AADE34325A8B49CDA8BB4DB53328F21400942B24DAF3C2FA4F890DBF5894DCE529" ma:contentTypeVersion="0" ma:contentTypeDescription="Carregar uma imagem." ma:contentTypeScope="" ma:versionID="75d2d97c2b512c5a39a3dc9f87a79357">
  <xsd:schema xmlns:xsd="http://www.w3.org/2001/XMLSchema" xmlns:xs="http://www.w3.org/2001/XMLSchema" xmlns:p="http://schemas.microsoft.com/office/2006/metadata/properties" xmlns:ns1="http://schemas.microsoft.com/sharepoint/v3" xmlns:ns2="5D8EAA4A-BEDA-495D-AB4A-A53CC964470B" xmlns:ns3="http://schemas.microsoft.com/sharepoint/v3/fields" targetNamespace="http://schemas.microsoft.com/office/2006/metadata/properties" ma:root="true" ma:fieldsID="1252b4dcdfdd174520bc77829908f14e" ns1:_="" ns2:_="" ns3:_="">
    <xsd:import namespace="http://schemas.microsoft.com/sharepoint/v3"/>
    <xsd:import namespace="5D8EAA4A-BEDA-495D-AB4A-A53CC964470B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Caminho da URL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Tipo de Arquivo" ma:hidden="true" ma:internalName="File_x0020_Type" ma:readOnly="true">
      <xsd:simpleType>
        <xsd:restriction base="dms:Text"/>
      </xsd:simpleType>
    </xsd:element>
    <xsd:element name="HTML_x0020_File_x0020_Type" ma:index="10" nillable="true" ma:displayName="Tipo de Arquivo HTML" ma:hidden="true" ma:internalName="HTML_x0020_File_x0020_Type" ma:readOnly="true">
      <xsd:simpleType>
        <xsd:restriction base="dms:Text"/>
      </xsd:simpleType>
    </xsd:element>
    <xsd:element name="FSObjType" ma:index="11" nillable="true" ma:displayName="Tipo de Item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8EAA4A-BEDA-495D-AB4A-A53CC964470B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Existe Miniatura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Há Visualização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Largura" ma:internalName="ImageWidth" ma:readOnly="true">
      <xsd:simpleType>
        <xsd:restriction base="dms:Unknown"/>
      </xsd:simpleType>
    </xsd:element>
    <xsd:element name="ImageHeight" ma:index="22" nillable="true" ma:displayName="Altura" ma:internalName="ImageHeight" ma:readOnly="true">
      <xsd:simpleType>
        <xsd:restriction base="dms:Unknown"/>
      </xsd:simpleType>
    </xsd:element>
    <xsd:element name="ImageCreateDate" ma:index="25" nillable="true" ma:displayName="Data da Imagem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Direitos Autorais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or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displayName="Título"/>
        <xsd:element ref="dc:subject" minOccurs="0" maxOccurs="1"/>
        <xsd:element ref="dc:description" minOccurs="0" maxOccurs="1" ma:index="23" ma:displayName="Comentários"/>
        <xsd:element name="keywords" minOccurs="0" maxOccurs="1" type="xsd:string" ma:index="14" ma:displayName="Palavras-chave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5D8EAA4A-BEDA-495D-AB4A-A53CC964470B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F7E0CE51-6293-464C-9EA0-EBBDD083F915}"/>
</file>

<file path=customXml/itemProps2.xml><?xml version="1.0" encoding="utf-8"?>
<ds:datastoreItem xmlns:ds="http://schemas.openxmlformats.org/officeDocument/2006/customXml" ds:itemID="{41DE5582-D32D-495C-AF86-DDDEBBC82FCC}"/>
</file>

<file path=customXml/itemProps3.xml><?xml version="1.0" encoding="utf-8"?>
<ds:datastoreItem xmlns:ds="http://schemas.openxmlformats.org/officeDocument/2006/customXml" ds:itemID="{4514800B-1311-4F2B-9647-5FEA16F33ED1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11667</TotalTime>
  <Words>3002</Words>
  <Application>Microsoft Office PowerPoint</Application>
  <PresentationFormat>Apresentação na tela (16:10)</PresentationFormat>
  <Paragraphs>321</Paragraphs>
  <Slides>59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59</vt:i4>
      </vt:variant>
    </vt:vector>
  </HeadingPairs>
  <TitlesOfParts>
    <vt:vector size="64" baseType="lpstr">
      <vt:lpstr>Arial</vt:lpstr>
      <vt:lpstr>Calibri</vt:lpstr>
      <vt:lpstr>Cambria Math</vt:lpstr>
      <vt:lpstr>Century Gothic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Fórmula Cálculo P0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Perdas de Água</vt:lpstr>
      <vt:lpstr>Volume a ser produzido de água</vt:lpstr>
      <vt:lpstr>Custos Operacionais (OPEXt)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Sergio.brandt</dc:creator>
  <cp:lastModifiedBy>Samira Bevilaqua</cp:lastModifiedBy>
  <cp:revision>936</cp:revision>
  <cp:lastPrinted>2018-04-06T15:40:25Z</cp:lastPrinted>
  <dcterms:created xsi:type="dcterms:W3CDTF">2013-01-21T17:52:08Z</dcterms:created>
  <dcterms:modified xsi:type="dcterms:W3CDTF">2018-04-10T16:05:06Z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0x0101009148F5A04DDD49CBA7127AADA5FB792B00AADE34325A8B49CDA8BB4DB53328F21400942B24DAF3C2FA4F890DBF5894DCE529</vt:lpwstr>
  </property>
</Properties>
</file>