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3" r:id="rId4"/>
    <p:sldId id="320" r:id="rId5"/>
    <p:sldId id="309" r:id="rId6"/>
    <p:sldId id="322" r:id="rId7"/>
    <p:sldId id="323" r:id="rId8"/>
    <p:sldId id="324" r:id="rId9"/>
    <p:sldId id="317" r:id="rId10"/>
    <p:sldId id="321" r:id="rId11"/>
    <p:sldId id="325" r:id="rId12"/>
    <p:sldId id="301" r:id="rId13"/>
  </p:sldIdLst>
  <p:sldSz cx="9144000" cy="5715000" type="screen16x10"/>
  <p:notesSz cx="6794500" cy="9931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99FF66"/>
    <a:srgbClr val="94E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52" y="-112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866"/>
            <a:ext cx="2057400" cy="4876271"/>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28866"/>
            <a:ext cx="6019800" cy="4876271"/>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8"/>
            <a:ext cx="7772400" cy="1135062"/>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27541"/>
            <a:ext cx="3008313" cy="968376"/>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11CACC0-ABF2-4411-B90B-102CF7A4C4EA}" type="datetimeFigureOut">
              <a:rPr lang="pt-BR" smtClean="0"/>
              <a:pPr/>
              <a:t>23/10/2015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4073C8-83C7-4868-A300-6ECD1416C5A5}"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28864"/>
            <a:ext cx="8229600" cy="9525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CC0-ABF2-4411-B90B-102CF7A4C4EA}" type="datetimeFigureOut">
              <a:rPr lang="pt-BR" smtClean="0"/>
              <a:pPr/>
              <a:t>23/10/2015</a:t>
            </a:fld>
            <a:endParaRPr lang="pt-BR"/>
          </a:p>
        </p:txBody>
      </p:sp>
      <p:sp>
        <p:nvSpPr>
          <p:cNvPr id="5" name="Espaço Reservado para Rodapé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94073C8-83C7-4868-A300-6ECD1416C5A5}"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Apresentacao22.jpg"/>
          <p:cNvPicPr>
            <a:picLocks noChangeAspect="1"/>
          </p:cNvPicPr>
          <p:nvPr/>
        </p:nvPicPr>
        <p:blipFill>
          <a:blip r:embed="rId2" cstate="print"/>
          <a:stretch>
            <a:fillRect/>
          </a:stretch>
        </p:blipFill>
        <p:spPr>
          <a:xfrm>
            <a:off x="0" y="1"/>
            <a:ext cx="9143999" cy="6463668"/>
          </a:xfrm>
          <a:prstGeom prst="rect">
            <a:avLst/>
          </a:prstGeom>
          <a:solidFill>
            <a:schemeClr val="accent1"/>
          </a:solidFill>
        </p:spPr>
      </p:pic>
      <p:pic>
        <p:nvPicPr>
          <p:cNvPr id="9" name="Imagem 8" descr="Logotipo_Arsesp_brancopng.png"/>
          <p:cNvPicPr>
            <a:picLocks noChangeAspect="1"/>
          </p:cNvPicPr>
          <p:nvPr/>
        </p:nvPicPr>
        <p:blipFill>
          <a:blip r:embed="rId3" cstate="print"/>
          <a:stretch>
            <a:fillRect/>
          </a:stretch>
        </p:blipFill>
        <p:spPr>
          <a:xfrm>
            <a:off x="539552" y="337233"/>
            <a:ext cx="3407348" cy="1888480"/>
          </a:xfrm>
          <a:prstGeom prst="rect">
            <a:avLst/>
          </a:prstGeom>
        </p:spPr>
      </p:pic>
      <p:sp>
        <p:nvSpPr>
          <p:cNvPr id="7" name="CaixaDeTexto 6"/>
          <p:cNvSpPr txBox="1"/>
          <p:nvPr/>
        </p:nvSpPr>
        <p:spPr>
          <a:xfrm>
            <a:off x="611560" y="2425454"/>
            <a:ext cx="4824536" cy="3600986"/>
          </a:xfrm>
          <a:prstGeom prst="rect">
            <a:avLst/>
          </a:prstGeom>
          <a:noFill/>
        </p:spPr>
        <p:txBody>
          <a:bodyPr wrap="square" rtlCol="0">
            <a:spAutoFit/>
          </a:bodyPr>
          <a:lstStyle/>
          <a:p>
            <a:r>
              <a:rPr lang="pt-BR" altLang="pt-PT" sz="2400" b="1" i="1" dirty="0" smtClean="0">
                <a:solidFill>
                  <a:schemeClr val="bg1"/>
                </a:solidFill>
                <a:latin typeface="Century Gothic" pitchFamily="34" charset="0"/>
                <a:sym typeface="Wingdings" pitchFamily="2" charset="2"/>
              </a:rPr>
              <a:t>Audiência Pública nº04/2015:</a:t>
            </a:r>
          </a:p>
          <a:p>
            <a:endParaRPr lang="pt-BR" altLang="pt-PT" sz="2400" b="1" i="1" dirty="0" smtClean="0">
              <a:solidFill>
                <a:schemeClr val="bg1"/>
              </a:solidFill>
              <a:latin typeface="Century Gothic" pitchFamily="34" charset="0"/>
              <a:sym typeface="Wingdings" pitchFamily="2" charset="2"/>
            </a:endParaRPr>
          </a:p>
          <a:p>
            <a:r>
              <a:rPr lang="pt-BR" altLang="pt-PT" sz="2800" b="1" i="1" dirty="0" smtClean="0">
                <a:solidFill>
                  <a:schemeClr val="bg1"/>
                </a:solidFill>
                <a:latin typeface="Century Gothic" pitchFamily="34" charset="0"/>
                <a:sym typeface="Wingdings" pitchFamily="2" charset="2"/>
              </a:rPr>
              <a:t>Revogação da Portaria</a:t>
            </a:r>
          </a:p>
          <a:p>
            <a:r>
              <a:rPr lang="pt-BR" altLang="pt-PT" sz="2800" b="1" i="1" dirty="0" smtClean="0">
                <a:solidFill>
                  <a:schemeClr val="bg1"/>
                </a:solidFill>
                <a:latin typeface="Century Gothic" pitchFamily="34" charset="0"/>
                <a:sym typeface="Wingdings" pitchFamily="2" charset="2"/>
              </a:rPr>
              <a:t>CSPE nº16/99</a:t>
            </a:r>
            <a:endParaRPr lang="pt-BR" altLang="pt-PT" sz="2800" b="1" i="1" dirty="0">
              <a:solidFill>
                <a:schemeClr val="bg1"/>
              </a:solidFill>
              <a:latin typeface="Century Gothic" pitchFamily="34" charset="0"/>
              <a:sym typeface="Wingdings" pitchFamily="2" charset="2"/>
            </a:endParaRPr>
          </a:p>
          <a:p>
            <a:pPr fontAlgn="auto">
              <a:spcBef>
                <a:spcPts val="0"/>
              </a:spcBef>
              <a:spcAft>
                <a:spcPts val="0"/>
              </a:spcAft>
              <a:defRPr/>
            </a:pPr>
            <a:endParaRPr lang="pt-BR" b="1" dirty="0" smtClean="0">
              <a:solidFill>
                <a:schemeClr val="bg1"/>
              </a:solidFill>
              <a:latin typeface="Century Gothic" pitchFamily="34" charset="0"/>
            </a:endParaRPr>
          </a:p>
          <a:p>
            <a:pPr fontAlgn="auto">
              <a:spcBef>
                <a:spcPts val="0"/>
              </a:spcBef>
              <a:spcAft>
                <a:spcPts val="0"/>
              </a:spcAft>
              <a:defRPr/>
            </a:pPr>
            <a:endParaRPr lang="pt-BR" b="1" dirty="0">
              <a:solidFill>
                <a:schemeClr val="bg1"/>
              </a:solidFill>
              <a:latin typeface="Century Gothic" pitchFamily="34" charset="0"/>
            </a:endParaRPr>
          </a:p>
          <a:p>
            <a:pPr fontAlgn="auto">
              <a:spcBef>
                <a:spcPts val="0"/>
              </a:spcBef>
              <a:spcAft>
                <a:spcPts val="0"/>
              </a:spcAft>
              <a:defRPr/>
            </a:pPr>
            <a:endParaRPr lang="pt-BR" b="1" dirty="0" smtClean="0">
              <a:solidFill>
                <a:schemeClr val="bg1"/>
              </a:solidFill>
              <a:latin typeface="Century Gothic" pitchFamily="34" charset="0"/>
            </a:endParaRPr>
          </a:p>
          <a:p>
            <a:pPr fontAlgn="auto">
              <a:spcBef>
                <a:spcPts val="0"/>
              </a:spcBef>
              <a:spcAft>
                <a:spcPts val="0"/>
              </a:spcAft>
              <a:defRPr/>
            </a:pPr>
            <a:r>
              <a:rPr lang="pt-BR" sz="1400" dirty="0" smtClean="0">
                <a:solidFill>
                  <a:schemeClr val="bg1"/>
                </a:solidFill>
                <a:latin typeface="Century Gothic" pitchFamily="34" charset="0"/>
              </a:rPr>
              <a:t>Carina </a:t>
            </a:r>
            <a:r>
              <a:rPr lang="pt-BR" sz="1400" dirty="0">
                <a:solidFill>
                  <a:schemeClr val="bg1"/>
                </a:solidFill>
                <a:latin typeface="Century Gothic" pitchFamily="34" charset="0"/>
              </a:rPr>
              <a:t>Lopes Couto</a:t>
            </a:r>
          </a:p>
          <a:p>
            <a:pPr fontAlgn="auto">
              <a:spcBef>
                <a:spcPts val="0"/>
              </a:spcBef>
              <a:spcAft>
                <a:spcPts val="0"/>
              </a:spcAft>
              <a:defRPr/>
            </a:pPr>
            <a:r>
              <a:rPr lang="pt-BR" sz="1400" dirty="0">
                <a:solidFill>
                  <a:schemeClr val="bg1"/>
                </a:solidFill>
                <a:latin typeface="Century Gothic" pitchFamily="34" charset="0"/>
              </a:rPr>
              <a:t>Superintendente de Regulação </a:t>
            </a:r>
            <a:r>
              <a:rPr lang="pt-BR" sz="1400" dirty="0" smtClean="0">
                <a:solidFill>
                  <a:schemeClr val="bg1"/>
                </a:solidFill>
                <a:latin typeface="Century Gothic" pitchFamily="34" charset="0"/>
              </a:rPr>
              <a:t>dos</a:t>
            </a:r>
          </a:p>
          <a:p>
            <a:pPr fontAlgn="auto">
              <a:spcBef>
                <a:spcPts val="0"/>
              </a:spcBef>
              <a:spcAft>
                <a:spcPts val="0"/>
              </a:spcAft>
              <a:defRPr/>
            </a:pPr>
            <a:r>
              <a:rPr lang="pt-BR" sz="1400" dirty="0" smtClean="0">
                <a:solidFill>
                  <a:schemeClr val="bg1"/>
                </a:solidFill>
                <a:latin typeface="Century Gothic" pitchFamily="34" charset="0"/>
              </a:rPr>
              <a:t>Serviços de </a:t>
            </a:r>
            <a:r>
              <a:rPr lang="pt-BR" sz="1400" dirty="0">
                <a:solidFill>
                  <a:schemeClr val="bg1"/>
                </a:solidFill>
                <a:latin typeface="Century Gothic" pitchFamily="34" charset="0"/>
              </a:rPr>
              <a:t>Gás  Canalizado</a:t>
            </a:r>
          </a:p>
          <a:p>
            <a:endParaRPr lang="pt-BR" sz="2800" b="1"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pt novo222.jpg"/>
          <p:cNvPicPr>
            <a:picLocks noChangeAspect="1"/>
          </p:cNvPicPr>
          <p:nvPr/>
        </p:nvPicPr>
        <p:blipFill>
          <a:blip r:embed="rId2" cstate="print"/>
          <a:stretch>
            <a:fillRect/>
          </a:stretch>
        </p:blipFill>
        <p:spPr>
          <a:xfrm>
            <a:off x="-35496" y="0"/>
            <a:ext cx="9144000" cy="5715000"/>
          </a:xfrm>
          <a:prstGeom prst="rect">
            <a:avLst/>
          </a:prstGeom>
        </p:spPr>
      </p:pic>
      <p:sp>
        <p:nvSpPr>
          <p:cNvPr id="13" name="Retângulo de cantos arredondados 12"/>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467544" y="553244"/>
            <a:ext cx="8640960" cy="707886"/>
          </a:xfrm>
          <a:prstGeom prst="rect">
            <a:avLst/>
          </a:prstGeom>
          <a:noFill/>
        </p:spPr>
        <p:txBody>
          <a:bodyPr wrap="square" rtlCol="0">
            <a:spAutoFit/>
          </a:bodyPr>
          <a:lstStyle/>
          <a:p>
            <a:r>
              <a:rPr lang="pt-BR" sz="2000" b="1" i="1" dirty="0" smtClean="0">
                <a:solidFill>
                  <a:schemeClr val="bg1"/>
                </a:solidFill>
                <a:latin typeface="+mj-lt"/>
              </a:rPr>
              <a:t>Análise Regulatória: Concorrência, desenvolvimento do setor e a</a:t>
            </a:r>
          </a:p>
          <a:p>
            <a:r>
              <a:rPr lang="pt-BR" sz="2000" b="1" i="1" dirty="0" smtClean="0">
                <a:solidFill>
                  <a:schemeClr val="bg1"/>
                </a:solidFill>
                <a:latin typeface="+mj-lt"/>
              </a:rPr>
              <a:t>Portaria CSPE nº16/99 </a:t>
            </a:r>
            <a:endParaRPr lang="pt-BR" sz="2000" b="1" i="1" dirty="0">
              <a:solidFill>
                <a:schemeClr val="bg1"/>
              </a:solidFill>
              <a:latin typeface="+mj-lt"/>
            </a:endParaRPr>
          </a:p>
        </p:txBody>
      </p:sp>
      <p:pic>
        <p:nvPicPr>
          <p:cNvPr id="15" name="Imagem 14"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2" name="Retângulo 1"/>
          <p:cNvSpPr/>
          <p:nvPr/>
        </p:nvSpPr>
        <p:spPr>
          <a:xfrm>
            <a:off x="533376" y="1489348"/>
            <a:ext cx="7783040" cy="3785652"/>
          </a:xfrm>
          <a:prstGeom prst="rect">
            <a:avLst/>
          </a:prstGeom>
        </p:spPr>
        <p:txBody>
          <a:bodyPr wrap="square">
            <a:spAutoFit/>
          </a:bodyPr>
          <a:lstStyle/>
          <a:p>
            <a:pPr algn="ctr" fontAlgn="auto">
              <a:spcBef>
                <a:spcPts val="0"/>
              </a:spcBef>
              <a:spcAft>
                <a:spcPts val="0"/>
              </a:spcAft>
              <a:defRPr/>
            </a:pPr>
            <a:r>
              <a:rPr lang="pt-BR" sz="2000" b="1" u="sng" dirty="0" smtClean="0">
                <a:solidFill>
                  <a:srgbClr val="264E3F"/>
                </a:solidFill>
                <a:latin typeface="Century Gothic" pitchFamily="34" charset="0"/>
              </a:rPr>
              <a:t>Usuários</a:t>
            </a:r>
          </a:p>
          <a:p>
            <a:pPr fontAlgn="auto">
              <a:spcBef>
                <a:spcPts val="0"/>
              </a:spcBef>
              <a:spcAft>
                <a:spcPts val="0"/>
              </a:spcAft>
              <a:defRPr/>
            </a:pPr>
            <a:endParaRPr lang="pt-BR" sz="2000" b="1" dirty="0">
              <a:solidFill>
                <a:srgbClr val="264E3F"/>
              </a:solidFill>
              <a:latin typeface="Century Gothic" pitchFamily="34" charset="0"/>
            </a:endParaRPr>
          </a:p>
          <a:p>
            <a:pPr fontAlgn="auto">
              <a:spcBef>
                <a:spcPts val="0"/>
              </a:spcBef>
              <a:spcAft>
                <a:spcPts val="0"/>
              </a:spcAft>
              <a:defRPr/>
            </a:pPr>
            <a:r>
              <a:rPr lang="pt-BR" sz="2000" b="1" dirty="0" smtClean="0">
                <a:solidFill>
                  <a:srgbClr val="264E3F"/>
                </a:solidFill>
                <a:latin typeface="Century Gothic" pitchFamily="34" charset="0"/>
              </a:rPr>
              <a:t>Contrato de Concessão</a:t>
            </a:r>
          </a:p>
          <a:p>
            <a:pPr fontAlgn="auto">
              <a:spcBef>
                <a:spcPts val="0"/>
              </a:spcBef>
              <a:spcAft>
                <a:spcPts val="0"/>
              </a:spcAft>
              <a:defRPr/>
            </a:pPr>
            <a:r>
              <a:rPr lang="pt-BR" sz="2000" b="1" dirty="0" smtClean="0">
                <a:solidFill>
                  <a:srgbClr val="264E3F"/>
                </a:solidFill>
                <a:latin typeface="Century Gothic" pitchFamily="34" charset="0"/>
              </a:rPr>
              <a:t>	Expansão da rede</a:t>
            </a:r>
          </a:p>
          <a:p>
            <a:pPr fontAlgn="auto">
              <a:spcBef>
                <a:spcPts val="0"/>
              </a:spcBef>
              <a:spcAft>
                <a:spcPts val="0"/>
              </a:spcAft>
              <a:defRPr/>
            </a:pPr>
            <a:r>
              <a:rPr lang="pt-BR" sz="2000" b="1" dirty="0" smtClean="0">
                <a:solidFill>
                  <a:srgbClr val="264E3F"/>
                </a:solidFill>
                <a:latin typeface="Century Gothic" pitchFamily="34" charset="0"/>
              </a:rPr>
              <a:t>	Operação</a:t>
            </a:r>
          </a:p>
          <a:p>
            <a:pPr fontAlgn="auto">
              <a:spcBef>
                <a:spcPts val="0"/>
              </a:spcBef>
              <a:spcAft>
                <a:spcPts val="0"/>
              </a:spcAft>
              <a:defRPr/>
            </a:pPr>
            <a:r>
              <a:rPr lang="pt-BR" sz="2000" b="1" dirty="0" smtClean="0">
                <a:solidFill>
                  <a:srgbClr val="264E3F"/>
                </a:solidFill>
                <a:latin typeface="Century Gothic" pitchFamily="34" charset="0"/>
              </a:rPr>
              <a:t>	Qualidade dos  serviços prestados</a:t>
            </a:r>
          </a:p>
          <a:p>
            <a:pPr fontAlgn="auto">
              <a:spcBef>
                <a:spcPts val="0"/>
              </a:spcBef>
              <a:spcAft>
                <a:spcPts val="0"/>
              </a:spcAft>
              <a:defRPr/>
            </a:pPr>
            <a:r>
              <a:rPr lang="pt-BR" sz="2000" b="1" dirty="0">
                <a:solidFill>
                  <a:srgbClr val="264E3F"/>
                </a:solidFill>
                <a:latin typeface="Century Gothic" pitchFamily="34" charset="0"/>
              </a:rPr>
              <a:t>	</a:t>
            </a:r>
            <a:r>
              <a:rPr lang="pt-BR" sz="2000" b="1" dirty="0" smtClean="0">
                <a:solidFill>
                  <a:srgbClr val="264E3F"/>
                </a:solidFill>
                <a:latin typeface="Century Gothic" pitchFamily="34" charset="0"/>
              </a:rPr>
              <a:t>Margem de Distribuição </a:t>
            </a:r>
          </a:p>
          <a:p>
            <a:pPr fontAlgn="auto">
              <a:spcBef>
                <a:spcPts val="0"/>
              </a:spcBef>
              <a:spcAft>
                <a:spcPts val="0"/>
              </a:spcAft>
              <a:defRPr/>
            </a:pPr>
            <a:r>
              <a:rPr lang="pt-BR" sz="2000" b="1" dirty="0" smtClean="0">
                <a:solidFill>
                  <a:srgbClr val="264E3F"/>
                </a:solidFill>
                <a:latin typeface="Century Gothic" pitchFamily="34" charset="0"/>
              </a:rPr>
              <a:t>Termo de Anuência e Submissão às cláusulas do contrato</a:t>
            </a:r>
          </a:p>
          <a:p>
            <a:pPr>
              <a:defRPr/>
            </a:pPr>
            <a:r>
              <a:rPr lang="pt-BR" sz="2000" b="1" dirty="0">
                <a:solidFill>
                  <a:srgbClr val="264E3F"/>
                </a:solidFill>
                <a:latin typeface="Century Gothic" pitchFamily="34" charset="0"/>
              </a:rPr>
              <a:t>Regulação e fiscalização da </a:t>
            </a:r>
            <a:r>
              <a:rPr lang="pt-BR" sz="2000" b="1" dirty="0" err="1">
                <a:solidFill>
                  <a:srgbClr val="264E3F"/>
                </a:solidFill>
                <a:latin typeface="Century Gothic" pitchFamily="34" charset="0"/>
              </a:rPr>
              <a:t>Arsesp</a:t>
            </a:r>
            <a:endParaRPr lang="pt-BR" sz="2000" b="1" dirty="0">
              <a:solidFill>
                <a:srgbClr val="264E3F"/>
              </a:solidFill>
              <a:latin typeface="Century Gothic" pitchFamily="34" charset="0"/>
            </a:endParaRPr>
          </a:p>
          <a:p>
            <a:pPr algn="just" fontAlgn="auto">
              <a:spcBef>
                <a:spcPts val="0"/>
              </a:spcBef>
              <a:spcAft>
                <a:spcPts val="0"/>
              </a:spcAft>
              <a:defRPr/>
            </a:pPr>
            <a:r>
              <a:rPr lang="pt-BR" sz="2000" b="1" dirty="0" smtClean="0">
                <a:solidFill>
                  <a:srgbClr val="264E3F"/>
                </a:solidFill>
                <a:latin typeface="Century Gothic" pitchFamily="34" charset="0"/>
              </a:rPr>
              <a:t>Lei Complementar nº 1.025, artigo 37, prevê atuação da Agência na defesa da concorrência de modo a proteger os interesses dos usuários.</a:t>
            </a:r>
            <a:endParaRPr lang="pt-BR" sz="2000" b="1" dirty="0">
              <a:solidFill>
                <a:srgbClr val="264E3F"/>
              </a:solidFill>
              <a:latin typeface="Century Gothic" pitchFamily="34" charset="0"/>
            </a:endParaRPr>
          </a:p>
        </p:txBody>
      </p:sp>
    </p:spTree>
    <p:extLst>
      <p:ext uri="{BB962C8B-B14F-4D97-AF65-F5344CB8AC3E}">
        <p14:creationId xmlns:p14="http://schemas.microsoft.com/office/powerpoint/2010/main" val="1563041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pt novo222.jpg"/>
          <p:cNvPicPr>
            <a:picLocks noChangeAspect="1"/>
          </p:cNvPicPr>
          <p:nvPr/>
        </p:nvPicPr>
        <p:blipFill>
          <a:blip r:embed="rId2" cstate="print"/>
          <a:stretch>
            <a:fillRect/>
          </a:stretch>
        </p:blipFill>
        <p:spPr>
          <a:xfrm>
            <a:off x="-35496" y="0"/>
            <a:ext cx="9144000" cy="5715000"/>
          </a:xfrm>
          <a:prstGeom prst="rect">
            <a:avLst/>
          </a:prstGeom>
        </p:spPr>
      </p:pic>
      <p:sp>
        <p:nvSpPr>
          <p:cNvPr id="13" name="Retângulo de cantos arredondados 12"/>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467544" y="553244"/>
            <a:ext cx="8640960" cy="400110"/>
          </a:xfrm>
          <a:prstGeom prst="rect">
            <a:avLst/>
          </a:prstGeom>
          <a:noFill/>
        </p:spPr>
        <p:txBody>
          <a:bodyPr wrap="square" rtlCol="0">
            <a:spAutoFit/>
          </a:bodyPr>
          <a:lstStyle/>
          <a:p>
            <a:r>
              <a:rPr lang="pt-BR" sz="2000" b="1" i="1" dirty="0" smtClean="0">
                <a:solidFill>
                  <a:schemeClr val="bg1"/>
                </a:solidFill>
                <a:latin typeface="+mj-lt"/>
              </a:rPr>
              <a:t>Conclusão</a:t>
            </a:r>
            <a:endParaRPr lang="pt-BR" sz="2000" b="1" i="1" dirty="0">
              <a:solidFill>
                <a:schemeClr val="bg1"/>
              </a:solidFill>
              <a:latin typeface="+mj-lt"/>
            </a:endParaRPr>
          </a:p>
        </p:txBody>
      </p:sp>
      <p:pic>
        <p:nvPicPr>
          <p:cNvPr id="15" name="Imagem 14"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3" name="Retângulo 2"/>
          <p:cNvSpPr/>
          <p:nvPr/>
        </p:nvSpPr>
        <p:spPr>
          <a:xfrm>
            <a:off x="438200" y="1304370"/>
            <a:ext cx="8670304" cy="4247317"/>
          </a:xfrm>
          <a:prstGeom prst="rect">
            <a:avLst/>
          </a:prstGeom>
        </p:spPr>
        <p:txBody>
          <a:bodyPr wrap="square">
            <a:spAutoFit/>
          </a:bodyPr>
          <a:lstStyle/>
          <a:p>
            <a:r>
              <a:rPr lang="pt-PT" dirty="0" smtClean="0"/>
              <a:t>Não há motivos para manter a restrição prevista na Portaria CSPE nº 16/99, tendo em vista que:</a:t>
            </a:r>
            <a:endParaRPr lang="pt-PT" dirty="0"/>
          </a:p>
          <a:p>
            <a:endParaRPr lang="pt-PT" dirty="0" smtClean="0"/>
          </a:p>
          <a:p>
            <a:r>
              <a:rPr lang="pt-PT" dirty="0" smtClean="0"/>
              <a:t>(i) não </a:t>
            </a:r>
            <a:r>
              <a:rPr lang="pt-PT" dirty="0"/>
              <a:t>há vedação legal e contratual quanto à possibilidade do mesmo conglomerado empresarial deter o bloco de controle de mais de uma concessionária de distribuição de gás canalizado no estado de São Paulo; </a:t>
            </a:r>
          </a:p>
          <a:p>
            <a:r>
              <a:rPr lang="pt-PT" dirty="0"/>
              <a:t>(ii) as regras da concessão estão estabelecidas no Contrato de Concessão, na revisão tarifária, nas normas em vigor, as quais são reguladas, controladas e fiscalizadas pela Arsesp independente </a:t>
            </a:r>
            <a:r>
              <a:rPr lang="pt-PT" dirty="0" smtClean="0"/>
              <a:t>de quem seja o  </a:t>
            </a:r>
            <a:r>
              <a:rPr lang="pt-PT" dirty="0"/>
              <a:t>controlador; </a:t>
            </a:r>
          </a:p>
          <a:p>
            <a:r>
              <a:rPr lang="pt-PT" dirty="0"/>
              <a:t>(iii) o período de exclusividade na comercialização de gás canalizado pelas concessionárias se encerrou e atualmente o mercado livre está implementado nas três áreas de </a:t>
            </a:r>
            <a:r>
              <a:rPr lang="pt-PT" dirty="0" smtClean="0"/>
              <a:t>concessão; </a:t>
            </a:r>
            <a:endParaRPr lang="pt-PT" dirty="0"/>
          </a:p>
          <a:p>
            <a:r>
              <a:rPr lang="pt-PT" dirty="0"/>
              <a:t>(iv) um grupo econômico ao passar a controlar </a:t>
            </a:r>
            <a:r>
              <a:rPr lang="pt-PT" dirty="0" smtClean="0"/>
              <a:t>mais de uma área </a:t>
            </a:r>
            <a:r>
              <a:rPr lang="pt-PT" dirty="0"/>
              <a:t>de concessão poderá trazer ganhos de eficiência</a:t>
            </a:r>
            <a:r>
              <a:rPr lang="pt-PT" dirty="0" smtClean="0"/>
              <a:t>,  por meio de sua sinergia e expertise na operação, os quais serão capturados nas revisões e reajustes tarifários e </a:t>
            </a:r>
            <a:r>
              <a:rPr lang="pt-PT" dirty="0" smtClean="0"/>
              <a:t>compartilhados </a:t>
            </a:r>
            <a:r>
              <a:rPr lang="pt-PT" dirty="0" smtClean="0"/>
              <a:t>com os usuários. </a:t>
            </a:r>
          </a:p>
          <a:p>
            <a:endParaRPr lang="pt-PT" dirty="0"/>
          </a:p>
        </p:txBody>
      </p:sp>
    </p:spTree>
    <p:extLst>
      <p:ext uri="{BB962C8B-B14F-4D97-AF65-F5344CB8AC3E}">
        <p14:creationId xmlns:p14="http://schemas.microsoft.com/office/powerpoint/2010/main" val="1429722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descr="ppt novo222.jpg"/>
          <p:cNvPicPr>
            <a:picLocks noChangeAspect="1"/>
          </p:cNvPicPr>
          <p:nvPr/>
        </p:nvPicPr>
        <p:blipFill>
          <a:blip r:embed="rId2" cstate="print"/>
          <a:stretch>
            <a:fillRect/>
          </a:stretch>
        </p:blipFill>
        <p:spPr>
          <a:xfrm>
            <a:off x="0" y="0"/>
            <a:ext cx="9144000" cy="5715000"/>
          </a:xfrm>
          <a:prstGeom prst="rect">
            <a:avLst/>
          </a:prstGeom>
        </p:spPr>
      </p:pic>
      <p:sp>
        <p:nvSpPr>
          <p:cNvPr id="25" name="CaixaDeTexto 24"/>
          <p:cNvSpPr txBox="1"/>
          <p:nvPr/>
        </p:nvSpPr>
        <p:spPr>
          <a:xfrm>
            <a:off x="1187624" y="1481077"/>
            <a:ext cx="6408712" cy="2062103"/>
          </a:xfrm>
          <a:prstGeom prst="rect">
            <a:avLst/>
          </a:prstGeom>
          <a:noFill/>
        </p:spPr>
        <p:txBody>
          <a:bodyPr wrap="square" rtlCol="0">
            <a:spAutoFit/>
          </a:bodyPr>
          <a:lstStyle/>
          <a:p>
            <a:pPr lvl="0" algn="ctr"/>
            <a:r>
              <a:rPr lang="pt-BR" sz="2400" b="1" dirty="0" smtClean="0">
                <a:solidFill>
                  <a:schemeClr val="tx1">
                    <a:lumMod val="65000"/>
                    <a:lumOff val="35000"/>
                  </a:schemeClr>
                </a:solidFill>
                <a:latin typeface="Century Gothic" pitchFamily="34" charset="0"/>
              </a:rPr>
              <a:t>Obrigada</a:t>
            </a:r>
          </a:p>
          <a:p>
            <a:pPr lvl="0" algn="ctr"/>
            <a:endParaRPr lang="pt-BR" sz="2400" b="1" dirty="0" smtClean="0">
              <a:solidFill>
                <a:schemeClr val="tx1">
                  <a:lumMod val="65000"/>
                  <a:lumOff val="35000"/>
                </a:schemeClr>
              </a:solidFill>
              <a:latin typeface="Century Gothic" pitchFamily="34" charset="0"/>
            </a:endParaRPr>
          </a:p>
          <a:p>
            <a:pPr lvl="0" algn="ctr"/>
            <a:r>
              <a:rPr lang="pt-BR" sz="1600" b="1" dirty="0" smtClean="0">
                <a:solidFill>
                  <a:schemeClr val="tx1">
                    <a:lumMod val="65000"/>
                    <a:lumOff val="35000"/>
                  </a:schemeClr>
                </a:solidFill>
                <a:latin typeface="Century Gothic" pitchFamily="34" charset="0"/>
              </a:rPr>
              <a:t>Carina Lopes Couto</a:t>
            </a:r>
          </a:p>
          <a:p>
            <a:pPr lvl="0" algn="ctr"/>
            <a:r>
              <a:rPr lang="pt-BR" sz="1200" dirty="0" smtClean="0">
                <a:solidFill>
                  <a:schemeClr val="tx1">
                    <a:lumMod val="65000"/>
                    <a:lumOff val="35000"/>
                  </a:schemeClr>
                </a:solidFill>
              </a:rPr>
              <a:t>Av. Paulista, 2313 - 3º andar</a:t>
            </a:r>
            <a:br>
              <a:rPr lang="pt-BR" sz="1200" dirty="0" smtClean="0">
                <a:solidFill>
                  <a:schemeClr val="tx1">
                    <a:lumMod val="65000"/>
                    <a:lumOff val="35000"/>
                  </a:schemeClr>
                </a:solidFill>
              </a:rPr>
            </a:br>
            <a:r>
              <a:rPr lang="pt-BR" sz="1200" dirty="0" smtClean="0">
                <a:solidFill>
                  <a:schemeClr val="tx1">
                    <a:lumMod val="65000"/>
                    <a:lumOff val="35000"/>
                  </a:schemeClr>
                </a:solidFill>
              </a:rPr>
              <a:t>01311-300  São Paulo - SP - Brasil</a:t>
            </a:r>
            <a:br>
              <a:rPr lang="pt-BR" sz="1200" dirty="0" smtClean="0">
                <a:solidFill>
                  <a:schemeClr val="tx1">
                    <a:lumMod val="65000"/>
                    <a:lumOff val="35000"/>
                  </a:schemeClr>
                </a:solidFill>
              </a:rPr>
            </a:br>
            <a:r>
              <a:rPr lang="pt-BR" sz="1200" dirty="0" smtClean="0">
                <a:solidFill>
                  <a:schemeClr val="tx1">
                    <a:lumMod val="65000"/>
                    <a:lumOff val="35000"/>
                  </a:schemeClr>
                </a:solidFill>
              </a:rPr>
              <a:t>+55 11 3293-5075</a:t>
            </a:r>
            <a:br>
              <a:rPr lang="pt-BR" sz="1200" dirty="0" smtClean="0">
                <a:solidFill>
                  <a:schemeClr val="tx1">
                    <a:lumMod val="65000"/>
                    <a:lumOff val="35000"/>
                  </a:schemeClr>
                </a:solidFill>
              </a:rPr>
            </a:br>
            <a:r>
              <a:rPr lang="pt-BR" sz="1200" dirty="0" smtClean="0">
                <a:solidFill>
                  <a:schemeClr val="tx1">
                    <a:lumMod val="65000"/>
                    <a:lumOff val="35000"/>
                  </a:schemeClr>
                </a:solidFill>
              </a:rPr>
              <a:t>ccouto@sp.gov.br</a:t>
            </a:r>
            <a:r>
              <a:rPr lang="pt-BR" sz="2000" dirty="0" smtClean="0">
                <a:latin typeface="Euphemia" pitchFamily="34" charset="0"/>
              </a:rPr>
              <a:t/>
            </a:r>
            <a:br>
              <a:rPr lang="pt-BR" sz="2000" dirty="0" smtClean="0">
                <a:latin typeface="Euphemia" pitchFamily="34" charset="0"/>
              </a:rPr>
            </a:br>
            <a:endParaRPr lang="pt-BR" sz="1600" dirty="0">
              <a:solidFill>
                <a:schemeClr val="tx1">
                  <a:lumMod val="65000"/>
                  <a:lumOff val="35000"/>
                </a:schemeClr>
              </a:solidFill>
              <a:latin typeface="Century Gothic" pitchFamily="34" charset="0"/>
            </a:endParaRPr>
          </a:p>
        </p:txBody>
      </p:sp>
      <p:pic>
        <p:nvPicPr>
          <p:cNvPr id="19" name="Imagem 18" descr="logo_arsesp.gif"/>
          <p:cNvPicPr>
            <a:picLocks noChangeAspect="1"/>
          </p:cNvPicPr>
          <p:nvPr/>
        </p:nvPicPr>
        <p:blipFill>
          <a:blip r:embed="rId3" cstate="print"/>
          <a:stretch>
            <a:fillRect/>
          </a:stretch>
        </p:blipFill>
        <p:spPr>
          <a:xfrm>
            <a:off x="3347864" y="3361556"/>
            <a:ext cx="1960736" cy="1068389"/>
          </a:xfrm>
          <a:prstGeom prst="rect">
            <a:avLst/>
          </a:prstGeom>
        </p:spPr>
      </p:pic>
    </p:spTree>
    <p:extLst>
      <p:ext uri="{BB962C8B-B14F-4D97-AF65-F5344CB8AC3E}">
        <p14:creationId xmlns:p14="http://schemas.microsoft.com/office/powerpoint/2010/main" val="3304263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pt novo222.jpg"/>
          <p:cNvPicPr>
            <a:picLocks noChangeAspect="1"/>
          </p:cNvPicPr>
          <p:nvPr/>
        </p:nvPicPr>
        <p:blipFill>
          <a:blip r:embed="rId2" cstate="print"/>
          <a:stretch>
            <a:fillRect/>
          </a:stretch>
        </p:blipFill>
        <p:spPr>
          <a:xfrm>
            <a:off x="-35496" y="0"/>
            <a:ext cx="9144000" cy="5715000"/>
          </a:xfrm>
          <a:prstGeom prst="rect">
            <a:avLst/>
          </a:prstGeom>
        </p:spPr>
      </p:pic>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1777380"/>
            <a:ext cx="8164286" cy="3937620"/>
          </a:xfrm>
          <a:prstGeom prst="rect">
            <a:avLst/>
          </a:prstGeom>
        </p:spPr>
      </p:pic>
      <p:sp>
        <p:nvSpPr>
          <p:cNvPr id="4" name="Retângulo de cantos arredondados 3"/>
          <p:cNvSpPr/>
          <p:nvPr/>
        </p:nvSpPr>
        <p:spPr>
          <a:xfrm>
            <a:off x="-180528" y="4968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t>	Modelo de Concessão do Estado de São Paulo</a:t>
            </a:r>
            <a:endParaRPr lang="pt-BR" b="1" dirty="0"/>
          </a:p>
        </p:txBody>
      </p:sp>
      <p:sp>
        <p:nvSpPr>
          <p:cNvPr id="3" name="CaixaDeTexto 2"/>
          <p:cNvSpPr txBox="1"/>
          <p:nvPr/>
        </p:nvSpPr>
        <p:spPr>
          <a:xfrm>
            <a:off x="107504" y="1057300"/>
            <a:ext cx="9036496" cy="646331"/>
          </a:xfrm>
          <a:prstGeom prst="rect">
            <a:avLst/>
          </a:prstGeom>
          <a:noFill/>
        </p:spPr>
        <p:txBody>
          <a:bodyPr wrap="square" rtlCol="0">
            <a:spAutoFit/>
          </a:bodyPr>
          <a:lstStyle/>
          <a:p>
            <a:r>
              <a:rPr lang="pt-PT" dirty="0" smtClean="0"/>
              <a:t>Emenda Constitucional                      Edital de licitação (Contrato de Concessão –metas mínimas)          </a:t>
            </a:r>
          </a:p>
          <a:p>
            <a:r>
              <a:rPr lang="pt-PT" dirty="0" smtClean="0"/>
              <a:t>PED (Lei Estadual nº 9361/96)          Contrato de Concessão CSPE 01/99, 02/99 e 03/2000</a:t>
            </a:r>
            <a:endParaRPr lang="pt-PT" dirty="0"/>
          </a:p>
        </p:txBody>
      </p:sp>
    </p:spTree>
    <p:extLst>
      <p:ext uri="{BB962C8B-B14F-4D97-AF65-F5344CB8AC3E}">
        <p14:creationId xmlns:p14="http://schemas.microsoft.com/office/powerpoint/2010/main" val="517532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ppt novo222.jpg"/>
          <p:cNvPicPr>
            <a:picLocks noChangeAspect="1"/>
          </p:cNvPicPr>
          <p:nvPr/>
        </p:nvPicPr>
        <p:blipFill>
          <a:blip r:embed="rId2" cstate="print"/>
          <a:stretch>
            <a:fillRect/>
          </a:stretch>
        </p:blipFill>
        <p:spPr>
          <a:xfrm>
            <a:off x="0" y="0"/>
            <a:ext cx="9144000" cy="5715000"/>
          </a:xfrm>
          <a:prstGeom prst="rect">
            <a:avLst/>
          </a:prstGeom>
        </p:spPr>
      </p:pic>
      <p:sp>
        <p:nvSpPr>
          <p:cNvPr id="15" name="Retângulo de cantos arredondados 14"/>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t>	Portaria CSPE nº 16/99 e os limites de atuação </a:t>
            </a:r>
          </a:p>
          <a:p>
            <a:r>
              <a:rPr lang="pt-BR" dirty="0" smtClean="0"/>
              <a:t>	dos agentes de participação</a:t>
            </a:r>
            <a:endParaRPr lang="pt-BR" dirty="0"/>
          </a:p>
        </p:txBody>
      </p:sp>
      <p:pic>
        <p:nvPicPr>
          <p:cNvPr id="17" name="Imagem 16"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4" name="CaixaDeTexto 3"/>
          <p:cNvSpPr txBox="1"/>
          <p:nvPr/>
        </p:nvSpPr>
        <p:spPr>
          <a:xfrm>
            <a:off x="251520" y="1345332"/>
            <a:ext cx="8712968" cy="4678204"/>
          </a:xfrm>
          <a:prstGeom prst="rect">
            <a:avLst/>
          </a:prstGeom>
          <a:noFill/>
        </p:spPr>
        <p:txBody>
          <a:bodyPr wrap="square" rtlCol="0">
            <a:spAutoFit/>
          </a:bodyPr>
          <a:lstStyle/>
          <a:p>
            <a:pPr algn="just"/>
            <a:r>
              <a:rPr lang="pt-PT" dirty="0" smtClean="0"/>
              <a:t>Limite de participação de Agente de Distribuição de gás canalizado no Estado de São Paulo</a:t>
            </a:r>
          </a:p>
          <a:p>
            <a:pPr algn="just"/>
            <a:r>
              <a:rPr lang="pt-PT" dirty="0" smtClean="0"/>
              <a:t>em outra  em área de concessão  em até 50%  do capital votante.</a:t>
            </a:r>
          </a:p>
          <a:p>
            <a:r>
              <a:rPr lang="pt-PT" sz="1400" i="1" dirty="0" smtClean="0"/>
              <a:t>	Artigo </a:t>
            </a:r>
            <a:r>
              <a:rPr lang="pt-PT" sz="1400" i="1" dirty="0"/>
              <a:t>1º (...) </a:t>
            </a:r>
            <a:endParaRPr lang="pt-PT" sz="1400" dirty="0"/>
          </a:p>
          <a:p>
            <a:r>
              <a:rPr lang="pt-PT" sz="1400" i="1" dirty="0" smtClean="0"/>
              <a:t>	I </a:t>
            </a:r>
            <a:r>
              <a:rPr lang="pt-PT" sz="1400" i="1" dirty="0"/>
              <a:t>- o Agente de Distribuição que detiver participação superior a 50% no capital votante de uma </a:t>
            </a:r>
            <a:r>
              <a:rPr lang="pt-PT" sz="1400" i="1" dirty="0" smtClean="0"/>
              <a:t>	concessionária </a:t>
            </a:r>
            <a:r>
              <a:rPr lang="pt-PT" sz="1400" i="1" dirty="0"/>
              <a:t>de distribuição de gás canalizado do Estado de São Paulo somente poderá participar do </a:t>
            </a:r>
            <a:r>
              <a:rPr lang="pt-PT" sz="1400" i="1" dirty="0" smtClean="0"/>
              <a:t>	capital </a:t>
            </a:r>
            <a:r>
              <a:rPr lang="pt-PT" sz="1400" i="1" dirty="0"/>
              <a:t>votante de outra concessionária de distribuição do Estado de São Paulo em limite de até 50%; </a:t>
            </a:r>
            <a:endParaRPr lang="pt-PT" sz="1400" dirty="0"/>
          </a:p>
          <a:p>
            <a:r>
              <a:rPr lang="pt-PT" sz="1400" b="1" i="1" dirty="0" smtClean="0"/>
              <a:t>	II </a:t>
            </a:r>
            <a:r>
              <a:rPr lang="pt-PT" sz="1400" b="1" i="1" dirty="0"/>
              <a:t>- </a:t>
            </a:r>
            <a:r>
              <a:rPr lang="pt-PT" sz="1400" i="1" dirty="0"/>
              <a:t>quando a soma das participações de Agentes de Distribuição no capital votante em uma </a:t>
            </a:r>
            <a:r>
              <a:rPr lang="pt-PT" sz="1400" i="1" dirty="0" smtClean="0"/>
              <a:t>	concessionária </a:t>
            </a:r>
            <a:r>
              <a:rPr lang="pt-PT" sz="1400" i="1" dirty="0"/>
              <a:t>do Estado de São Paulo for superior a 50%, estes mesmos Agentes de Distribuição somente </a:t>
            </a:r>
            <a:r>
              <a:rPr lang="pt-PT" sz="1400" i="1" dirty="0" smtClean="0"/>
              <a:t>	poderão </a:t>
            </a:r>
            <a:r>
              <a:rPr lang="pt-PT" sz="1400" i="1" dirty="0"/>
              <a:t>participar em outra concessionária de distribuição de gás canalizado do Estado de São Paulo, </a:t>
            </a:r>
            <a:r>
              <a:rPr lang="pt-PT" sz="1400" i="1" dirty="0" smtClean="0"/>
              <a:t>	desde </a:t>
            </a:r>
            <a:r>
              <a:rPr lang="pt-PT" sz="1400" i="1" dirty="0"/>
              <a:t>que a soma das suas participações fique limitada em 50%; </a:t>
            </a:r>
            <a:endParaRPr lang="pt-PT" sz="1400" dirty="0"/>
          </a:p>
          <a:p>
            <a:r>
              <a:rPr lang="pt-PT" sz="1400" b="1" i="1" dirty="0" smtClean="0"/>
              <a:t>	III </a:t>
            </a:r>
            <a:r>
              <a:rPr lang="pt-PT" sz="1400" b="1" i="1" dirty="0"/>
              <a:t>- </a:t>
            </a:r>
            <a:r>
              <a:rPr lang="pt-PT" sz="1400" i="1" dirty="0"/>
              <a:t>uma concessionária de distribuição de gás canalizado do Estado de São Paulo somente poderá </a:t>
            </a:r>
            <a:r>
              <a:rPr lang="pt-PT" sz="1400" i="1" dirty="0" smtClean="0"/>
              <a:t>	participar </a:t>
            </a:r>
            <a:r>
              <a:rPr lang="pt-PT" sz="1400" i="1" dirty="0"/>
              <a:t>do capital votante de outra concessionária de distribuição de gás canalizado do Estado de São </a:t>
            </a:r>
            <a:r>
              <a:rPr lang="pt-PT" sz="1400" i="1" dirty="0" smtClean="0"/>
              <a:t>	Paulo </a:t>
            </a:r>
            <a:r>
              <a:rPr lang="pt-PT" sz="1400" i="1" dirty="0"/>
              <a:t>até o limite de 50%. </a:t>
            </a:r>
            <a:endParaRPr lang="pt-PT" sz="1400" dirty="0"/>
          </a:p>
          <a:p>
            <a:pPr algn="just"/>
            <a:r>
              <a:rPr lang="pt-PT" dirty="0" smtClean="0"/>
              <a:t>Consulta da Secretaria de Energia: verificar  a necessidade de manutenção da restrição.</a:t>
            </a:r>
            <a:r>
              <a:rPr lang="pt-PT" dirty="0"/>
              <a:t> </a:t>
            </a:r>
            <a:r>
              <a:rPr lang="pt-PT" dirty="0" smtClean="0"/>
              <a:t>  Contrato de Concessão associado a atuação da Aresesp garantem  o equilíbrio dos interesses dos usuários, investidores e governo. Estado de São Paulo único ente da federação que possui tal limitação. </a:t>
            </a:r>
          </a:p>
          <a:p>
            <a:pPr algn="just"/>
            <a:endParaRPr lang="pt-PT" dirty="0" smtClean="0"/>
          </a:p>
          <a:p>
            <a:pPr algn="just"/>
            <a:endParaRPr lang="pt-PT" dirty="0"/>
          </a:p>
        </p:txBody>
      </p:sp>
      <p:pic>
        <p:nvPicPr>
          <p:cNvPr id="6" name="Imagem 5" descr="icone.png"/>
          <p:cNvPicPr>
            <a:picLocks noChangeAspect="1"/>
          </p:cNvPicPr>
          <p:nvPr/>
        </p:nvPicPr>
        <p:blipFill>
          <a:blip r:embed="rId4" cstate="print"/>
          <a:stretch>
            <a:fillRect/>
          </a:stretch>
        </p:blipFill>
        <p:spPr>
          <a:xfrm>
            <a:off x="179512" y="4369668"/>
            <a:ext cx="144016" cy="209027"/>
          </a:xfrm>
          <a:prstGeom prst="rect">
            <a:avLst/>
          </a:prstGeom>
        </p:spPr>
      </p:pic>
    </p:spTree>
    <p:extLst>
      <p:ext uri="{BB962C8B-B14F-4D97-AF65-F5344CB8AC3E}">
        <p14:creationId xmlns:p14="http://schemas.microsoft.com/office/powerpoint/2010/main" val="4129432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ppt novo222.jpg"/>
          <p:cNvPicPr>
            <a:picLocks noChangeAspect="1"/>
          </p:cNvPicPr>
          <p:nvPr/>
        </p:nvPicPr>
        <p:blipFill>
          <a:blip r:embed="rId2" cstate="print"/>
          <a:stretch>
            <a:fillRect/>
          </a:stretch>
        </p:blipFill>
        <p:spPr>
          <a:xfrm>
            <a:off x="0" y="0"/>
            <a:ext cx="9144000" cy="5715000"/>
          </a:xfrm>
          <a:prstGeom prst="rect">
            <a:avLst/>
          </a:prstGeom>
        </p:spPr>
      </p:pic>
      <p:sp>
        <p:nvSpPr>
          <p:cNvPr id="15" name="Retângulo de cantos arredondados 14"/>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7" name="Imagem 16"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3" name="CaixaDeTexto 2"/>
          <p:cNvSpPr txBox="1"/>
          <p:nvPr/>
        </p:nvSpPr>
        <p:spPr>
          <a:xfrm>
            <a:off x="467544" y="553244"/>
            <a:ext cx="6624736" cy="400110"/>
          </a:xfrm>
          <a:prstGeom prst="rect">
            <a:avLst/>
          </a:prstGeom>
          <a:noFill/>
        </p:spPr>
        <p:txBody>
          <a:bodyPr wrap="square" rtlCol="0">
            <a:spAutoFit/>
          </a:bodyPr>
          <a:lstStyle/>
          <a:p>
            <a:r>
              <a:rPr lang="pt-BR" altLang="pt-PT" sz="2000" b="1" i="1" dirty="0" smtClean="0">
                <a:solidFill>
                  <a:schemeClr val="bg1"/>
                </a:solidFill>
                <a:latin typeface="Calibri" panose="020F0502020204030204" pitchFamily="34" charset="0"/>
              </a:rPr>
              <a:t>Análise jurídica</a:t>
            </a:r>
            <a:endParaRPr lang="pt-BR" altLang="pt-PT" sz="2000" b="1" i="1" dirty="0">
              <a:solidFill>
                <a:schemeClr val="bg1"/>
              </a:solidFill>
              <a:latin typeface="Calibri" panose="020F0502020204030204" pitchFamily="34" charset="0"/>
            </a:endParaRPr>
          </a:p>
        </p:txBody>
      </p:sp>
      <p:sp>
        <p:nvSpPr>
          <p:cNvPr id="4" name="CaixaDeTexto 3"/>
          <p:cNvSpPr txBox="1"/>
          <p:nvPr/>
        </p:nvSpPr>
        <p:spPr>
          <a:xfrm>
            <a:off x="1077287" y="1849388"/>
            <a:ext cx="7449412" cy="3139321"/>
          </a:xfrm>
          <a:prstGeom prst="rect">
            <a:avLst/>
          </a:prstGeom>
          <a:noFill/>
        </p:spPr>
        <p:txBody>
          <a:bodyPr wrap="none" rtlCol="0">
            <a:spAutoFit/>
          </a:bodyPr>
          <a:lstStyle/>
          <a:p>
            <a:pPr algn="just"/>
            <a:r>
              <a:rPr lang="pt-PT" dirty="0" smtClean="0"/>
              <a:t>Lei Estadual  nº 9361/96, que criou o PED</a:t>
            </a:r>
          </a:p>
          <a:p>
            <a:pPr algn="just"/>
            <a:r>
              <a:rPr lang="pt-PT" dirty="0" smtClean="0"/>
              <a:t>Contratos de Concessão nº 01/99, 02/99 e 03/2000</a:t>
            </a:r>
          </a:p>
          <a:p>
            <a:pPr algn="just"/>
            <a:r>
              <a:rPr lang="pt-PT" dirty="0" smtClean="0"/>
              <a:t>Decretos nº 43.889/99, que aprova o regulamento da concessão dos serviços </a:t>
            </a:r>
          </a:p>
          <a:p>
            <a:pPr algn="just"/>
            <a:r>
              <a:rPr lang="pt-PT" dirty="0" smtClean="0"/>
              <a:t>de distribuição de gás canalizado</a:t>
            </a:r>
          </a:p>
          <a:p>
            <a:pPr algn="just"/>
            <a:endParaRPr lang="pt-PT" dirty="0" smtClean="0"/>
          </a:p>
          <a:p>
            <a:pPr algn="just"/>
            <a:r>
              <a:rPr lang="pt-PT" dirty="0" smtClean="0"/>
              <a:t>Não há previsão de restrição de participação acionária majoritária</a:t>
            </a:r>
            <a:r>
              <a:rPr lang="pt-PT" dirty="0"/>
              <a:t> </a:t>
            </a:r>
            <a:r>
              <a:rPr lang="pt-PT" dirty="0" smtClean="0"/>
              <a:t>em mais </a:t>
            </a:r>
          </a:p>
          <a:p>
            <a:pPr algn="just"/>
            <a:r>
              <a:rPr lang="pt-PT" dirty="0" smtClean="0"/>
              <a:t>de uma área de concessão dos serviços de distribuição de gás canalizado pelo</a:t>
            </a:r>
          </a:p>
          <a:p>
            <a:pPr algn="just"/>
            <a:r>
              <a:rPr lang="pt-PT" dirty="0"/>
              <a:t>m</a:t>
            </a:r>
            <a:r>
              <a:rPr lang="pt-PT" dirty="0" smtClean="0"/>
              <a:t>esmo agente</a:t>
            </a:r>
          </a:p>
          <a:p>
            <a:pPr algn="just"/>
            <a:endParaRPr lang="pt-PT" dirty="0" smtClean="0"/>
          </a:p>
          <a:p>
            <a:pPr algn="just"/>
            <a:r>
              <a:rPr lang="pt-PT" dirty="0" smtClean="0"/>
              <a:t>Restrição à  participação  majoritária de empresas estatais federais </a:t>
            </a:r>
          </a:p>
          <a:p>
            <a:pPr algn="just"/>
            <a:r>
              <a:rPr lang="pt-PT" dirty="0" smtClean="0"/>
              <a:t> Revogada pela Lei </a:t>
            </a:r>
            <a:r>
              <a:rPr lang="pt-PT" dirty="0" smtClean="0"/>
              <a:t>nº12.639/2007</a:t>
            </a:r>
            <a:endParaRPr lang="pt-PT" dirty="0"/>
          </a:p>
        </p:txBody>
      </p:sp>
    </p:spTree>
    <p:extLst>
      <p:ext uri="{BB962C8B-B14F-4D97-AF65-F5344CB8AC3E}">
        <p14:creationId xmlns:p14="http://schemas.microsoft.com/office/powerpoint/2010/main" val="289868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pt novo222.jpg"/>
          <p:cNvPicPr>
            <a:picLocks noChangeAspect="1"/>
          </p:cNvPicPr>
          <p:nvPr/>
        </p:nvPicPr>
        <p:blipFill>
          <a:blip r:embed="rId2" cstate="print"/>
          <a:stretch>
            <a:fillRect/>
          </a:stretch>
        </p:blipFill>
        <p:spPr>
          <a:xfrm>
            <a:off x="-35496" y="0"/>
            <a:ext cx="9144000" cy="5715000"/>
          </a:xfrm>
          <a:prstGeom prst="rect">
            <a:avLst/>
          </a:prstGeom>
        </p:spPr>
      </p:pic>
      <p:sp>
        <p:nvSpPr>
          <p:cNvPr id="13" name="Retângulo de cantos arredondados 12"/>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467544" y="553244"/>
            <a:ext cx="8640960" cy="707886"/>
          </a:xfrm>
          <a:prstGeom prst="rect">
            <a:avLst/>
          </a:prstGeom>
          <a:noFill/>
        </p:spPr>
        <p:txBody>
          <a:bodyPr wrap="square" rtlCol="0">
            <a:spAutoFit/>
          </a:bodyPr>
          <a:lstStyle/>
          <a:p>
            <a:r>
              <a:rPr lang="pt-BR" sz="2000" b="1" i="1" dirty="0" smtClean="0">
                <a:solidFill>
                  <a:schemeClr val="bg1"/>
                </a:solidFill>
                <a:latin typeface="+mj-lt"/>
              </a:rPr>
              <a:t>Análise Regulatória: Concorrência, desenvolvimento do setor e a</a:t>
            </a:r>
          </a:p>
          <a:p>
            <a:r>
              <a:rPr lang="pt-BR" sz="2000" b="1" i="1" dirty="0" smtClean="0">
                <a:solidFill>
                  <a:schemeClr val="bg1"/>
                </a:solidFill>
                <a:latin typeface="+mj-lt"/>
              </a:rPr>
              <a:t>Portaria CSPE nº16/99 </a:t>
            </a:r>
            <a:endParaRPr lang="pt-BR" sz="2000" b="1" i="1" dirty="0">
              <a:solidFill>
                <a:schemeClr val="bg1"/>
              </a:solidFill>
              <a:latin typeface="+mj-lt"/>
            </a:endParaRPr>
          </a:p>
        </p:txBody>
      </p:sp>
      <p:pic>
        <p:nvPicPr>
          <p:cNvPr id="15" name="Imagem 14"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2" name="Retângulo 1"/>
          <p:cNvSpPr/>
          <p:nvPr/>
        </p:nvSpPr>
        <p:spPr>
          <a:xfrm>
            <a:off x="2051720" y="2209428"/>
            <a:ext cx="4572000" cy="2554545"/>
          </a:xfrm>
          <a:prstGeom prst="rect">
            <a:avLst/>
          </a:prstGeom>
        </p:spPr>
        <p:txBody>
          <a:bodyPr>
            <a:spAutoFit/>
          </a:bodyPr>
          <a:lstStyle/>
          <a:p>
            <a:pPr marL="457200" indent="-457200" fontAlgn="auto">
              <a:spcBef>
                <a:spcPts val="0"/>
              </a:spcBef>
              <a:spcAft>
                <a:spcPts val="0"/>
              </a:spcAft>
              <a:buAutoNum type="arabicPeriod"/>
              <a:defRPr/>
            </a:pPr>
            <a:r>
              <a:rPr lang="pt-BR" sz="2000" b="1" dirty="0" smtClean="0">
                <a:solidFill>
                  <a:srgbClr val="264E3F"/>
                </a:solidFill>
                <a:latin typeface="Century Gothic" pitchFamily="34" charset="0"/>
              </a:rPr>
              <a:t>Concessionária</a:t>
            </a:r>
          </a:p>
          <a:p>
            <a:pPr marL="457200" indent="-457200" fontAlgn="auto">
              <a:spcBef>
                <a:spcPts val="0"/>
              </a:spcBef>
              <a:spcAft>
                <a:spcPts val="0"/>
              </a:spcAft>
              <a:buAutoNum type="arabicPeriod"/>
              <a:defRPr/>
            </a:pPr>
            <a:r>
              <a:rPr lang="pt-BR" sz="2000" b="1" dirty="0" smtClean="0">
                <a:solidFill>
                  <a:srgbClr val="264E3F"/>
                </a:solidFill>
                <a:latin typeface="Century Gothic" pitchFamily="34" charset="0"/>
              </a:rPr>
              <a:t>Controladores das concessionárias</a:t>
            </a:r>
          </a:p>
          <a:p>
            <a:pPr marL="457200" indent="-457200" fontAlgn="auto">
              <a:spcBef>
                <a:spcPts val="0"/>
              </a:spcBef>
              <a:spcAft>
                <a:spcPts val="0"/>
              </a:spcAft>
              <a:buAutoNum type="arabicPeriod"/>
              <a:defRPr/>
            </a:pPr>
            <a:r>
              <a:rPr lang="pt-BR" sz="2000" b="1" dirty="0" smtClean="0">
                <a:solidFill>
                  <a:srgbClr val="264E3F"/>
                </a:solidFill>
                <a:latin typeface="Century Gothic" pitchFamily="34" charset="0"/>
              </a:rPr>
              <a:t>Usuários</a:t>
            </a:r>
          </a:p>
          <a:p>
            <a:pPr marL="457200" indent="-457200" fontAlgn="auto">
              <a:spcBef>
                <a:spcPts val="0"/>
              </a:spcBef>
              <a:spcAft>
                <a:spcPts val="0"/>
              </a:spcAft>
              <a:buAutoNum type="arabicPeriod"/>
              <a:defRPr/>
            </a:pPr>
            <a:r>
              <a:rPr lang="pt-BR" sz="2000" b="1" dirty="0" smtClean="0">
                <a:solidFill>
                  <a:srgbClr val="264E3F"/>
                </a:solidFill>
                <a:latin typeface="Century Gothic" pitchFamily="34" charset="0"/>
              </a:rPr>
              <a:t>Instituição Mercado Livre do Gás</a:t>
            </a:r>
          </a:p>
          <a:p>
            <a:pPr fontAlgn="auto">
              <a:spcBef>
                <a:spcPts val="0"/>
              </a:spcBef>
              <a:spcAft>
                <a:spcPts val="0"/>
              </a:spcAft>
              <a:defRPr/>
            </a:pPr>
            <a:endParaRPr lang="pt-BR" sz="2000" b="1" dirty="0">
              <a:solidFill>
                <a:srgbClr val="264E3F"/>
              </a:solidFill>
              <a:latin typeface="Century Gothic" pitchFamily="34" charset="0"/>
            </a:endParaRPr>
          </a:p>
          <a:p>
            <a:pPr fontAlgn="auto">
              <a:spcBef>
                <a:spcPts val="0"/>
              </a:spcBef>
              <a:spcAft>
                <a:spcPts val="0"/>
              </a:spcAft>
              <a:defRPr/>
            </a:pPr>
            <a:endParaRPr lang="pt-BR" sz="2000" b="1" dirty="0" smtClean="0">
              <a:solidFill>
                <a:srgbClr val="264E3F"/>
              </a:solidFill>
              <a:latin typeface="Century Gothic" pitchFamily="34" charset="0"/>
            </a:endParaRPr>
          </a:p>
        </p:txBody>
      </p:sp>
    </p:spTree>
    <p:extLst>
      <p:ext uri="{BB962C8B-B14F-4D97-AF65-F5344CB8AC3E}">
        <p14:creationId xmlns:p14="http://schemas.microsoft.com/office/powerpoint/2010/main" val="4102427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pt novo222.jpg"/>
          <p:cNvPicPr>
            <a:picLocks noChangeAspect="1"/>
          </p:cNvPicPr>
          <p:nvPr/>
        </p:nvPicPr>
        <p:blipFill>
          <a:blip r:embed="rId2" cstate="print"/>
          <a:stretch>
            <a:fillRect/>
          </a:stretch>
        </p:blipFill>
        <p:spPr>
          <a:xfrm>
            <a:off x="-65336" y="-27697"/>
            <a:ext cx="9144000" cy="5715000"/>
          </a:xfrm>
          <a:prstGeom prst="rect">
            <a:avLst/>
          </a:prstGeom>
        </p:spPr>
      </p:pic>
      <p:sp>
        <p:nvSpPr>
          <p:cNvPr id="13" name="Retângulo de cantos arredondados 12"/>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467544" y="553244"/>
            <a:ext cx="8640960" cy="707886"/>
          </a:xfrm>
          <a:prstGeom prst="rect">
            <a:avLst/>
          </a:prstGeom>
          <a:noFill/>
        </p:spPr>
        <p:txBody>
          <a:bodyPr wrap="square" rtlCol="0">
            <a:spAutoFit/>
          </a:bodyPr>
          <a:lstStyle/>
          <a:p>
            <a:r>
              <a:rPr lang="pt-BR" sz="2000" b="1" i="1" dirty="0" smtClean="0">
                <a:solidFill>
                  <a:schemeClr val="bg1"/>
                </a:solidFill>
                <a:latin typeface="+mj-lt"/>
              </a:rPr>
              <a:t>Análise Regulatória: Concorrência, desenvolvimento do setor e a</a:t>
            </a:r>
          </a:p>
          <a:p>
            <a:r>
              <a:rPr lang="pt-BR" sz="2000" b="1" i="1" dirty="0" smtClean="0">
                <a:solidFill>
                  <a:schemeClr val="bg1"/>
                </a:solidFill>
                <a:latin typeface="+mj-lt"/>
              </a:rPr>
              <a:t>Portaria CSPE nº16/99 </a:t>
            </a:r>
            <a:endParaRPr lang="pt-BR" sz="2000" b="1" i="1" dirty="0">
              <a:solidFill>
                <a:schemeClr val="bg1"/>
              </a:solidFill>
              <a:latin typeface="+mj-lt"/>
            </a:endParaRPr>
          </a:p>
        </p:txBody>
      </p:sp>
      <p:pic>
        <p:nvPicPr>
          <p:cNvPr id="15" name="Imagem 14"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2" name="Retângulo 1"/>
          <p:cNvSpPr/>
          <p:nvPr/>
        </p:nvSpPr>
        <p:spPr>
          <a:xfrm>
            <a:off x="179511" y="1417340"/>
            <a:ext cx="8604447" cy="4001095"/>
          </a:xfrm>
          <a:prstGeom prst="rect">
            <a:avLst/>
          </a:prstGeom>
        </p:spPr>
        <p:txBody>
          <a:bodyPr wrap="square">
            <a:spAutoFit/>
          </a:bodyPr>
          <a:lstStyle/>
          <a:p>
            <a:pPr algn="ctr" fontAlgn="auto">
              <a:spcBef>
                <a:spcPts val="0"/>
              </a:spcBef>
              <a:spcAft>
                <a:spcPts val="0"/>
              </a:spcAft>
              <a:defRPr/>
            </a:pPr>
            <a:r>
              <a:rPr lang="pt-BR" sz="2000" b="1" u="sng" dirty="0" smtClean="0">
                <a:solidFill>
                  <a:srgbClr val="264E3F"/>
                </a:solidFill>
                <a:latin typeface="Century Gothic" pitchFamily="34" charset="0"/>
              </a:rPr>
              <a:t>Concessionária</a:t>
            </a:r>
          </a:p>
          <a:p>
            <a:pPr fontAlgn="auto">
              <a:spcBef>
                <a:spcPts val="0"/>
              </a:spcBef>
              <a:spcAft>
                <a:spcPts val="0"/>
              </a:spcAft>
              <a:defRPr/>
            </a:pPr>
            <a:r>
              <a:rPr lang="pt-BR" b="1" dirty="0" smtClean="0">
                <a:solidFill>
                  <a:srgbClr val="264E3F"/>
                </a:solidFill>
                <a:latin typeface="Century Gothic" pitchFamily="34" charset="0"/>
              </a:rPr>
              <a:t>Contratos de Concessão</a:t>
            </a:r>
          </a:p>
          <a:p>
            <a:pPr fontAlgn="auto">
              <a:spcBef>
                <a:spcPts val="0"/>
              </a:spcBef>
              <a:spcAft>
                <a:spcPts val="0"/>
              </a:spcAft>
              <a:defRPr/>
            </a:pPr>
            <a:r>
              <a:rPr lang="pt-BR" b="1" dirty="0" smtClean="0">
                <a:solidFill>
                  <a:srgbClr val="264E3F"/>
                </a:solidFill>
                <a:latin typeface="Century Gothic" pitchFamily="34" charset="0"/>
              </a:rPr>
              <a:t>Definição precisa da área concedida </a:t>
            </a:r>
          </a:p>
          <a:p>
            <a:pPr algn="just" fontAlgn="auto">
              <a:spcBef>
                <a:spcPts val="0"/>
              </a:spcBef>
              <a:spcAft>
                <a:spcPts val="0"/>
              </a:spcAft>
              <a:defRPr/>
            </a:pPr>
            <a:r>
              <a:rPr lang="pt-BR" b="1" dirty="0" smtClean="0">
                <a:solidFill>
                  <a:srgbClr val="264E3F"/>
                </a:solidFill>
                <a:latin typeface="Century Gothic" pitchFamily="34" charset="0"/>
              </a:rPr>
              <a:t>	A participação acionária majoritária de um agente em mais de 	uma área de concessão não acarreta concentração horizontal, 	uma vez que as concessionárias já detêm monopólios de 	distribuição de gás canalizado garantidos pelo Contrato de 	Concessão.</a:t>
            </a:r>
          </a:p>
          <a:p>
            <a:pPr fontAlgn="auto">
              <a:spcBef>
                <a:spcPts val="0"/>
              </a:spcBef>
              <a:spcAft>
                <a:spcPts val="0"/>
              </a:spcAft>
              <a:defRPr/>
            </a:pPr>
            <a:r>
              <a:rPr lang="pt-BR" b="1" dirty="0">
                <a:solidFill>
                  <a:srgbClr val="264E3F"/>
                </a:solidFill>
                <a:latin typeface="Century Gothic" pitchFamily="34" charset="0"/>
              </a:rPr>
              <a:t>R</a:t>
            </a:r>
            <a:r>
              <a:rPr lang="pt-BR" b="1" dirty="0" smtClean="0">
                <a:solidFill>
                  <a:srgbClr val="264E3F"/>
                </a:solidFill>
                <a:latin typeface="Century Gothic" pitchFamily="34" charset="0"/>
              </a:rPr>
              <a:t>estrição a concentração vertical  </a:t>
            </a:r>
          </a:p>
          <a:p>
            <a:pPr algn="just" fontAlgn="auto">
              <a:spcBef>
                <a:spcPts val="0"/>
              </a:spcBef>
              <a:spcAft>
                <a:spcPts val="0"/>
              </a:spcAft>
              <a:defRPr/>
            </a:pPr>
            <a:r>
              <a:rPr lang="pt-BR" b="1" dirty="0" smtClean="0">
                <a:solidFill>
                  <a:srgbClr val="264E3F"/>
                </a:solidFill>
                <a:latin typeface="Century Gothic" pitchFamily="34" charset="0"/>
              </a:rPr>
              <a:t>	Concessionária não poderá fornecer a empresas vinculadas 	(controlada, controladora, coligada) volume superior a 30% do 	volume total de sua aquisição de gás natural (Cláusula 18ª)</a:t>
            </a:r>
          </a:p>
          <a:p>
            <a:pPr fontAlgn="auto">
              <a:spcBef>
                <a:spcPts val="0"/>
              </a:spcBef>
              <a:spcAft>
                <a:spcPts val="0"/>
              </a:spcAft>
              <a:defRPr/>
            </a:pPr>
            <a:r>
              <a:rPr lang="pt-BR" b="1" dirty="0" smtClean="0">
                <a:solidFill>
                  <a:srgbClr val="264E3F"/>
                </a:solidFill>
                <a:latin typeface="Century Gothic" pitchFamily="34" charset="0"/>
              </a:rPr>
              <a:t>Indicadores de qualidade</a:t>
            </a:r>
          </a:p>
          <a:p>
            <a:pPr fontAlgn="auto">
              <a:spcBef>
                <a:spcPts val="0"/>
              </a:spcBef>
              <a:spcAft>
                <a:spcPts val="0"/>
              </a:spcAft>
              <a:defRPr/>
            </a:pPr>
            <a:r>
              <a:rPr lang="pt-BR" b="1" dirty="0" smtClean="0">
                <a:solidFill>
                  <a:srgbClr val="264E3F"/>
                </a:solidFill>
                <a:latin typeface="Century Gothic" pitchFamily="34" charset="0"/>
              </a:rPr>
              <a:t>Regras para definição da margem de distribuição e sua revisão quinquenal</a:t>
            </a:r>
          </a:p>
        </p:txBody>
      </p:sp>
    </p:spTree>
    <p:extLst>
      <p:ext uri="{BB962C8B-B14F-4D97-AF65-F5344CB8AC3E}">
        <p14:creationId xmlns:p14="http://schemas.microsoft.com/office/powerpoint/2010/main" val="105697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pt novo222.jpg"/>
          <p:cNvPicPr>
            <a:picLocks noChangeAspect="1"/>
          </p:cNvPicPr>
          <p:nvPr/>
        </p:nvPicPr>
        <p:blipFill>
          <a:blip r:embed="rId2" cstate="print"/>
          <a:stretch>
            <a:fillRect/>
          </a:stretch>
        </p:blipFill>
        <p:spPr>
          <a:xfrm>
            <a:off x="0" y="0"/>
            <a:ext cx="9144000" cy="5715000"/>
          </a:xfrm>
          <a:prstGeom prst="rect">
            <a:avLst/>
          </a:prstGeom>
        </p:spPr>
      </p:pic>
      <p:sp>
        <p:nvSpPr>
          <p:cNvPr id="13" name="Retângulo de cantos arredondados 12"/>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467544" y="553244"/>
            <a:ext cx="8640960" cy="707886"/>
          </a:xfrm>
          <a:prstGeom prst="rect">
            <a:avLst/>
          </a:prstGeom>
          <a:noFill/>
        </p:spPr>
        <p:txBody>
          <a:bodyPr wrap="square" rtlCol="0">
            <a:spAutoFit/>
          </a:bodyPr>
          <a:lstStyle/>
          <a:p>
            <a:r>
              <a:rPr lang="pt-BR" sz="2000" b="1" i="1" dirty="0" smtClean="0">
                <a:solidFill>
                  <a:schemeClr val="bg1"/>
                </a:solidFill>
                <a:latin typeface="+mj-lt"/>
              </a:rPr>
              <a:t>Análise Regulatória: Concorrência, desenvolvimento do setor e a</a:t>
            </a:r>
          </a:p>
          <a:p>
            <a:r>
              <a:rPr lang="pt-BR" sz="2000" b="1" i="1" dirty="0" smtClean="0">
                <a:solidFill>
                  <a:schemeClr val="bg1"/>
                </a:solidFill>
                <a:latin typeface="+mj-lt"/>
              </a:rPr>
              <a:t>Portaria CSPE nº16/99 </a:t>
            </a:r>
            <a:endParaRPr lang="pt-BR" sz="2000" b="1" i="1" dirty="0">
              <a:solidFill>
                <a:schemeClr val="bg1"/>
              </a:solidFill>
              <a:latin typeface="+mj-lt"/>
            </a:endParaRPr>
          </a:p>
        </p:txBody>
      </p:sp>
      <p:pic>
        <p:nvPicPr>
          <p:cNvPr id="15" name="Imagem 14"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2" name="Retângulo 1"/>
          <p:cNvSpPr/>
          <p:nvPr/>
        </p:nvSpPr>
        <p:spPr>
          <a:xfrm>
            <a:off x="467544" y="1261130"/>
            <a:ext cx="8136904" cy="4401205"/>
          </a:xfrm>
          <a:prstGeom prst="rect">
            <a:avLst/>
          </a:prstGeom>
        </p:spPr>
        <p:txBody>
          <a:bodyPr wrap="square">
            <a:spAutoFit/>
          </a:bodyPr>
          <a:lstStyle/>
          <a:p>
            <a:pPr algn="ctr" fontAlgn="auto">
              <a:spcBef>
                <a:spcPts val="0"/>
              </a:spcBef>
              <a:spcAft>
                <a:spcPts val="0"/>
              </a:spcAft>
              <a:defRPr/>
            </a:pPr>
            <a:r>
              <a:rPr lang="pt-BR" sz="2000" b="1" u="sng" dirty="0" smtClean="0">
                <a:solidFill>
                  <a:srgbClr val="264E3F"/>
                </a:solidFill>
                <a:latin typeface="Century Gothic" pitchFamily="34" charset="0"/>
              </a:rPr>
              <a:t>Controladores</a:t>
            </a:r>
          </a:p>
          <a:p>
            <a:pPr fontAlgn="auto">
              <a:spcBef>
                <a:spcPts val="0"/>
              </a:spcBef>
              <a:spcAft>
                <a:spcPts val="0"/>
              </a:spcAft>
              <a:defRPr/>
            </a:pPr>
            <a:endParaRPr lang="pt-BR" sz="2000" b="1" dirty="0">
              <a:solidFill>
                <a:srgbClr val="264E3F"/>
              </a:solidFill>
              <a:latin typeface="Century Gothic" pitchFamily="34" charset="0"/>
            </a:endParaRPr>
          </a:p>
          <a:p>
            <a:pPr fontAlgn="auto">
              <a:spcBef>
                <a:spcPts val="0"/>
              </a:spcBef>
              <a:spcAft>
                <a:spcPts val="0"/>
              </a:spcAft>
              <a:defRPr/>
            </a:pPr>
            <a:r>
              <a:rPr lang="pt-BR" sz="2000" b="1" dirty="0" smtClean="0">
                <a:solidFill>
                  <a:srgbClr val="264E3F"/>
                </a:solidFill>
                <a:latin typeface="Century Gothic" pitchFamily="34" charset="0"/>
              </a:rPr>
              <a:t>Contrato de Concessão </a:t>
            </a:r>
          </a:p>
          <a:p>
            <a:pPr algn="just" fontAlgn="auto">
              <a:spcBef>
                <a:spcPts val="0"/>
              </a:spcBef>
              <a:spcAft>
                <a:spcPts val="0"/>
              </a:spcAft>
              <a:defRPr/>
            </a:pPr>
            <a:r>
              <a:rPr lang="pt-BR" sz="2000" b="1" dirty="0">
                <a:solidFill>
                  <a:srgbClr val="264E3F"/>
                </a:solidFill>
                <a:latin typeface="Century Gothic" pitchFamily="34" charset="0"/>
              </a:rPr>
              <a:t>C</a:t>
            </a:r>
            <a:r>
              <a:rPr lang="pt-BR" sz="2000" b="1" dirty="0" smtClean="0">
                <a:solidFill>
                  <a:srgbClr val="264E3F"/>
                </a:solidFill>
                <a:latin typeface="Century Gothic" pitchFamily="34" charset="0"/>
              </a:rPr>
              <a:t>oncessionária obriga-se a submeter à prévia aprovação da ARSESP qualquer alteração no Estatuto Social que implique a transferência de ações, ou mudança do controle,  superior a 50% das ações com direito a voto </a:t>
            </a:r>
          </a:p>
          <a:p>
            <a:pPr algn="just" fontAlgn="auto">
              <a:spcBef>
                <a:spcPts val="0"/>
              </a:spcBef>
              <a:spcAft>
                <a:spcPts val="0"/>
              </a:spcAft>
              <a:defRPr/>
            </a:pPr>
            <a:endParaRPr lang="pt-BR" sz="2000" b="1" dirty="0" smtClean="0">
              <a:solidFill>
                <a:srgbClr val="264E3F"/>
              </a:solidFill>
              <a:latin typeface="Century Gothic" pitchFamily="34" charset="0"/>
            </a:endParaRPr>
          </a:p>
          <a:p>
            <a:pPr algn="just" fontAlgn="auto">
              <a:spcBef>
                <a:spcPts val="0"/>
              </a:spcBef>
              <a:spcAft>
                <a:spcPts val="0"/>
              </a:spcAft>
              <a:defRPr/>
            </a:pPr>
            <a:r>
              <a:rPr lang="pt-BR" sz="2000" b="1" dirty="0" smtClean="0">
                <a:solidFill>
                  <a:srgbClr val="264E3F"/>
                </a:solidFill>
                <a:latin typeface="Century Gothic" pitchFamily="34" charset="0"/>
              </a:rPr>
              <a:t>Análise da Agência</a:t>
            </a:r>
          </a:p>
          <a:p>
            <a:pPr algn="just" fontAlgn="auto">
              <a:spcBef>
                <a:spcPts val="0"/>
              </a:spcBef>
              <a:spcAft>
                <a:spcPts val="0"/>
              </a:spcAft>
              <a:defRPr/>
            </a:pPr>
            <a:endParaRPr lang="pt-BR" sz="2000" b="1" dirty="0">
              <a:solidFill>
                <a:srgbClr val="264E3F"/>
              </a:solidFill>
              <a:latin typeface="Century Gothic" pitchFamily="34" charset="0"/>
            </a:endParaRPr>
          </a:p>
          <a:p>
            <a:pPr algn="just" fontAlgn="auto">
              <a:spcBef>
                <a:spcPts val="0"/>
              </a:spcBef>
              <a:spcAft>
                <a:spcPts val="0"/>
              </a:spcAft>
              <a:defRPr/>
            </a:pPr>
            <a:r>
              <a:rPr lang="pt-BR" sz="2000" b="1" dirty="0" smtClean="0">
                <a:solidFill>
                  <a:srgbClr val="264E3F"/>
                </a:solidFill>
                <a:latin typeface="Century Gothic" pitchFamily="34" charset="0"/>
              </a:rPr>
              <a:t>Termo de Anuência e Submissão às cláusulas do Contrato de Concessão e normas regulatória da Agência.</a:t>
            </a:r>
          </a:p>
          <a:p>
            <a:pPr fontAlgn="auto">
              <a:spcBef>
                <a:spcPts val="0"/>
              </a:spcBef>
              <a:spcAft>
                <a:spcPts val="0"/>
              </a:spcAft>
              <a:defRPr/>
            </a:pPr>
            <a:endParaRPr lang="pt-BR" sz="2000" b="1" dirty="0" smtClean="0">
              <a:solidFill>
                <a:srgbClr val="264E3F"/>
              </a:solidFill>
              <a:latin typeface="Century Gothic" pitchFamily="34" charset="0"/>
            </a:endParaRPr>
          </a:p>
          <a:p>
            <a:pPr fontAlgn="auto">
              <a:spcBef>
                <a:spcPts val="0"/>
              </a:spcBef>
              <a:spcAft>
                <a:spcPts val="0"/>
              </a:spcAft>
              <a:defRPr/>
            </a:pPr>
            <a:endParaRPr lang="pt-BR" sz="2000" b="1" dirty="0">
              <a:solidFill>
                <a:srgbClr val="264E3F"/>
              </a:solidFill>
              <a:latin typeface="Century Gothic" pitchFamily="34" charset="0"/>
            </a:endParaRPr>
          </a:p>
        </p:txBody>
      </p:sp>
    </p:spTree>
    <p:extLst>
      <p:ext uri="{BB962C8B-B14F-4D97-AF65-F5344CB8AC3E}">
        <p14:creationId xmlns:p14="http://schemas.microsoft.com/office/powerpoint/2010/main" val="2999166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pt novo222.jpg"/>
          <p:cNvPicPr>
            <a:picLocks noChangeAspect="1"/>
          </p:cNvPicPr>
          <p:nvPr/>
        </p:nvPicPr>
        <p:blipFill>
          <a:blip r:embed="rId2" cstate="print"/>
          <a:stretch>
            <a:fillRect/>
          </a:stretch>
        </p:blipFill>
        <p:spPr>
          <a:xfrm>
            <a:off x="-35496" y="0"/>
            <a:ext cx="9144000" cy="5715000"/>
          </a:xfrm>
          <a:prstGeom prst="rect">
            <a:avLst/>
          </a:prstGeom>
        </p:spPr>
      </p:pic>
      <p:sp>
        <p:nvSpPr>
          <p:cNvPr id="13" name="Retângulo de cantos arredondados 12"/>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467544" y="553244"/>
            <a:ext cx="8640960" cy="707886"/>
          </a:xfrm>
          <a:prstGeom prst="rect">
            <a:avLst/>
          </a:prstGeom>
          <a:noFill/>
        </p:spPr>
        <p:txBody>
          <a:bodyPr wrap="square" rtlCol="0">
            <a:spAutoFit/>
          </a:bodyPr>
          <a:lstStyle/>
          <a:p>
            <a:r>
              <a:rPr lang="pt-BR" sz="2000" b="1" i="1" dirty="0" smtClean="0">
                <a:solidFill>
                  <a:schemeClr val="bg1"/>
                </a:solidFill>
                <a:latin typeface="+mj-lt"/>
              </a:rPr>
              <a:t>Análise Regulatória: Concorrência, desenvolvimento do setor e a</a:t>
            </a:r>
          </a:p>
          <a:p>
            <a:r>
              <a:rPr lang="pt-BR" sz="2000" b="1" i="1" dirty="0" smtClean="0">
                <a:solidFill>
                  <a:schemeClr val="bg1"/>
                </a:solidFill>
                <a:latin typeface="+mj-lt"/>
              </a:rPr>
              <a:t>Portaria CSPE nº16/99 </a:t>
            </a:r>
            <a:endParaRPr lang="pt-BR" sz="2000" b="1" i="1" dirty="0">
              <a:solidFill>
                <a:schemeClr val="bg1"/>
              </a:solidFill>
              <a:latin typeface="+mj-lt"/>
            </a:endParaRPr>
          </a:p>
        </p:txBody>
      </p:sp>
      <p:pic>
        <p:nvPicPr>
          <p:cNvPr id="15" name="Imagem 14"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2" name="Retângulo 1"/>
          <p:cNvSpPr/>
          <p:nvPr/>
        </p:nvSpPr>
        <p:spPr>
          <a:xfrm>
            <a:off x="467544" y="1261130"/>
            <a:ext cx="8136904" cy="4093428"/>
          </a:xfrm>
          <a:prstGeom prst="rect">
            <a:avLst/>
          </a:prstGeom>
        </p:spPr>
        <p:txBody>
          <a:bodyPr wrap="square">
            <a:spAutoFit/>
          </a:bodyPr>
          <a:lstStyle/>
          <a:p>
            <a:pPr algn="ctr" fontAlgn="auto">
              <a:spcBef>
                <a:spcPts val="0"/>
              </a:spcBef>
              <a:spcAft>
                <a:spcPts val="0"/>
              </a:spcAft>
              <a:defRPr/>
            </a:pPr>
            <a:r>
              <a:rPr lang="pt-BR" sz="2000" b="1" u="sng" dirty="0" smtClean="0">
                <a:solidFill>
                  <a:srgbClr val="264E3F"/>
                </a:solidFill>
                <a:latin typeface="Century Gothic" pitchFamily="34" charset="0"/>
              </a:rPr>
              <a:t>Mercado Livre</a:t>
            </a:r>
          </a:p>
          <a:p>
            <a:pPr fontAlgn="auto">
              <a:spcBef>
                <a:spcPts val="0"/>
              </a:spcBef>
              <a:spcAft>
                <a:spcPts val="0"/>
              </a:spcAft>
              <a:defRPr/>
            </a:pPr>
            <a:endParaRPr lang="pt-BR" sz="2000" b="1" dirty="0" smtClean="0">
              <a:solidFill>
                <a:srgbClr val="264E3F"/>
              </a:solidFill>
              <a:latin typeface="Century Gothic" pitchFamily="34" charset="0"/>
            </a:endParaRPr>
          </a:p>
          <a:p>
            <a:pPr fontAlgn="auto">
              <a:spcBef>
                <a:spcPts val="0"/>
              </a:spcBef>
              <a:spcAft>
                <a:spcPts val="0"/>
              </a:spcAft>
              <a:defRPr/>
            </a:pPr>
            <a:r>
              <a:rPr lang="pt-BR" sz="2000" b="1" dirty="0" smtClean="0">
                <a:solidFill>
                  <a:srgbClr val="264E3F"/>
                </a:solidFill>
                <a:latin typeface="Century Gothic" pitchFamily="34" charset="0"/>
              </a:rPr>
              <a:t>Exclusividade na distribuição de gás canalizado</a:t>
            </a:r>
          </a:p>
          <a:p>
            <a:pPr fontAlgn="auto">
              <a:spcBef>
                <a:spcPts val="0"/>
              </a:spcBef>
              <a:spcAft>
                <a:spcPts val="0"/>
              </a:spcAft>
              <a:defRPr/>
            </a:pPr>
            <a:endParaRPr lang="pt-BR" sz="2000" b="1" dirty="0">
              <a:solidFill>
                <a:srgbClr val="264E3F"/>
              </a:solidFill>
              <a:latin typeface="Century Gothic" pitchFamily="34" charset="0"/>
            </a:endParaRPr>
          </a:p>
          <a:p>
            <a:pPr fontAlgn="auto">
              <a:spcBef>
                <a:spcPts val="0"/>
              </a:spcBef>
              <a:spcAft>
                <a:spcPts val="0"/>
              </a:spcAft>
              <a:defRPr/>
            </a:pPr>
            <a:r>
              <a:rPr lang="pt-BR" sz="2000" b="1" dirty="0" smtClean="0">
                <a:solidFill>
                  <a:srgbClr val="264E3F"/>
                </a:solidFill>
                <a:latin typeface="Century Gothic" pitchFamily="34" charset="0"/>
              </a:rPr>
              <a:t>Exclusividade na comercialização de gás canalizado (encerrada, com exceção dos segmentos residencial e comercial)</a:t>
            </a:r>
          </a:p>
          <a:p>
            <a:pPr fontAlgn="auto">
              <a:spcBef>
                <a:spcPts val="0"/>
              </a:spcBef>
              <a:spcAft>
                <a:spcPts val="0"/>
              </a:spcAft>
              <a:defRPr/>
            </a:pPr>
            <a:endParaRPr lang="pt-BR" sz="2000" b="1" dirty="0">
              <a:solidFill>
                <a:srgbClr val="264E3F"/>
              </a:solidFill>
              <a:latin typeface="Century Gothic" pitchFamily="34" charset="0"/>
            </a:endParaRPr>
          </a:p>
          <a:p>
            <a:pPr fontAlgn="auto">
              <a:spcBef>
                <a:spcPts val="0"/>
              </a:spcBef>
              <a:spcAft>
                <a:spcPts val="0"/>
              </a:spcAft>
              <a:defRPr/>
            </a:pPr>
            <a:r>
              <a:rPr lang="pt-BR" sz="2000" b="1" dirty="0" smtClean="0">
                <a:solidFill>
                  <a:srgbClr val="264E3F"/>
                </a:solidFill>
                <a:latin typeface="Century Gothic" pitchFamily="34" charset="0"/>
              </a:rPr>
              <a:t>Instituição do Mercado Livre em </a:t>
            </a:r>
            <a:r>
              <a:rPr lang="pt-BR" sz="2000" b="1" u="sng" dirty="0" smtClean="0">
                <a:solidFill>
                  <a:srgbClr val="264E3F"/>
                </a:solidFill>
                <a:latin typeface="Century Gothic" pitchFamily="34" charset="0"/>
              </a:rPr>
              <a:t>2011</a:t>
            </a:r>
            <a:r>
              <a:rPr lang="pt-BR" sz="2000" b="1" dirty="0" smtClean="0">
                <a:solidFill>
                  <a:srgbClr val="264E3F"/>
                </a:solidFill>
                <a:latin typeface="Century Gothic" pitchFamily="34" charset="0"/>
              </a:rPr>
              <a:t> no Estado de SP</a:t>
            </a:r>
          </a:p>
          <a:p>
            <a:pPr fontAlgn="auto">
              <a:spcBef>
                <a:spcPts val="0"/>
              </a:spcBef>
              <a:spcAft>
                <a:spcPts val="0"/>
              </a:spcAft>
              <a:defRPr/>
            </a:pPr>
            <a:r>
              <a:rPr lang="pt-BR" sz="2000" b="1" dirty="0" smtClean="0">
                <a:solidFill>
                  <a:srgbClr val="264E3F"/>
                </a:solidFill>
                <a:latin typeface="Century Gothic" pitchFamily="34" charset="0"/>
              </a:rPr>
              <a:t>(Deliberações </a:t>
            </a:r>
            <a:r>
              <a:rPr lang="pt-BR" sz="2000" b="1" dirty="0" err="1" smtClean="0">
                <a:solidFill>
                  <a:srgbClr val="264E3F"/>
                </a:solidFill>
                <a:latin typeface="Century Gothic" pitchFamily="34" charset="0"/>
              </a:rPr>
              <a:t>Arsesp</a:t>
            </a:r>
            <a:r>
              <a:rPr lang="pt-BR" sz="2000" b="1" dirty="0" smtClean="0">
                <a:solidFill>
                  <a:srgbClr val="264E3F"/>
                </a:solidFill>
                <a:latin typeface="Century Gothic" pitchFamily="34" charset="0"/>
              </a:rPr>
              <a:t> nº230/2011 e nº231/2011)</a:t>
            </a:r>
          </a:p>
          <a:p>
            <a:pPr fontAlgn="auto">
              <a:spcBef>
                <a:spcPts val="0"/>
              </a:spcBef>
              <a:spcAft>
                <a:spcPts val="0"/>
              </a:spcAft>
              <a:defRPr/>
            </a:pPr>
            <a:endParaRPr lang="pt-BR" sz="2000" b="1" dirty="0" smtClean="0">
              <a:solidFill>
                <a:srgbClr val="264E3F"/>
              </a:solidFill>
              <a:latin typeface="Century Gothic" pitchFamily="34" charset="0"/>
            </a:endParaRPr>
          </a:p>
          <a:p>
            <a:pPr fontAlgn="auto">
              <a:spcBef>
                <a:spcPts val="0"/>
              </a:spcBef>
              <a:spcAft>
                <a:spcPts val="0"/>
              </a:spcAft>
              <a:defRPr/>
            </a:pPr>
            <a:r>
              <a:rPr lang="pt-BR" sz="2000" b="1" dirty="0" smtClean="0">
                <a:solidFill>
                  <a:srgbClr val="264E3F"/>
                </a:solidFill>
                <a:latin typeface="Century Gothic" pitchFamily="34" charset="0"/>
              </a:rPr>
              <a:t>Usuário Livre pode escolher de quem adquirir o gás natural, independente da área de concessão em que esteja lotado.</a:t>
            </a:r>
            <a:endParaRPr lang="pt-BR" sz="2000" b="1" dirty="0">
              <a:solidFill>
                <a:srgbClr val="264E3F"/>
              </a:solidFill>
              <a:latin typeface="Century Gothic" pitchFamily="34" charset="0"/>
            </a:endParaRPr>
          </a:p>
        </p:txBody>
      </p:sp>
    </p:spTree>
    <p:extLst>
      <p:ext uri="{BB962C8B-B14F-4D97-AF65-F5344CB8AC3E}">
        <p14:creationId xmlns:p14="http://schemas.microsoft.com/office/powerpoint/2010/main" val="828805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descr="ppt novo222.jpg"/>
          <p:cNvPicPr>
            <a:picLocks noChangeAspect="1"/>
          </p:cNvPicPr>
          <p:nvPr/>
        </p:nvPicPr>
        <p:blipFill>
          <a:blip r:embed="rId2" cstate="print"/>
          <a:stretch>
            <a:fillRect/>
          </a:stretch>
        </p:blipFill>
        <p:spPr>
          <a:xfrm>
            <a:off x="0" y="0"/>
            <a:ext cx="9144000" cy="5715000"/>
          </a:xfrm>
          <a:prstGeom prst="rect">
            <a:avLst/>
          </a:prstGeom>
        </p:spPr>
      </p:pic>
      <p:sp>
        <p:nvSpPr>
          <p:cNvPr id="18" name="Retângulo de cantos arredondados 17"/>
          <p:cNvSpPr/>
          <p:nvPr/>
        </p:nvSpPr>
        <p:spPr>
          <a:xfrm>
            <a:off x="-540568" y="553244"/>
            <a:ext cx="8496944" cy="720080"/>
          </a:xfrm>
          <a:prstGeom prst="roundRect">
            <a:avLst/>
          </a:prstGeom>
          <a:gradFill flip="none" rotWithShape="1">
            <a:gsLst>
              <a:gs pos="28000">
                <a:schemeClr val="tx1">
                  <a:lumMod val="65000"/>
                  <a:lumOff val="35000"/>
                </a:schemeClr>
              </a:gs>
              <a:gs pos="6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9" name="Imagem 18" descr="logo_arsesp.gif"/>
          <p:cNvPicPr>
            <a:picLocks noChangeAspect="1"/>
          </p:cNvPicPr>
          <p:nvPr/>
        </p:nvPicPr>
        <p:blipFill>
          <a:blip r:embed="rId3" cstate="print"/>
          <a:stretch>
            <a:fillRect/>
          </a:stretch>
        </p:blipFill>
        <p:spPr>
          <a:xfrm>
            <a:off x="7416724" y="456321"/>
            <a:ext cx="1367235" cy="744995"/>
          </a:xfrm>
          <a:prstGeom prst="rect">
            <a:avLst/>
          </a:prstGeom>
        </p:spPr>
      </p:pic>
      <p:sp>
        <p:nvSpPr>
          <p:cNvPr id="20" name="CaixaDeTexto 19"/>
          <p:cNvSpPr txBox="1"/>
          <p:nvPr/>
        </p:nvSpPr>
        <p:spPr>
          <a:xfrm>
            <a:off x="467544" y="590118"/>
            <a:ext cx="6624736" cy="369332"/>
          </a:xfrm>
          <a:prstGeom prst="rect">
            <a:avLst/>
          </a:prstGeom>
          <a:noFill/>
        </p:spPr>
        <p:txBody>
          <a:bodyPr wrap="square" rtlCol="0">
            <a:spAutoFit/>
          </a:bodyPr>
          <a:lstStyle/>
          <a:p>
            <a:r>
              <a:rPr lang="pt-BR" b="1" i="1" dirty="0" smtClean="0">
                <a:solidFill>
                  <a:schemeClr val="bg1"/>
                </a:solidFill>
                <a:latin typeface="+mj-lt"/>
              </a:rPr>
              <a:t>Mercado Livre do Gás</a:t>
            </a:r>
            <a:endParaRPr lang="pt-BR" b="1" i="1" dirty="0">
              <a:solidFill>
                <a:schemeClr val="bg1"/>
              </a:solidFill>
              <a:latin typeface="+mj-lt"/>
            </a:endParaRPr>
          </a:p>
        </p:txBody>
      </p:sp>
      <p:sp>
        <p:nvSpPr>
          <p:cNvPr id="8" name="Retângulo 7"/>
          <p:cNvSpPr/>
          <p:nvPr/>
        </p:nvSpPr>
        <p:spPr>
          <a:xfrm>
            <a:off x="395536" y="1577150"/>
            <a:ext cx="8280920" cy="3668697"/>
          </a:xfrm>
          <a:prstGeom prst="rect">
            <a:avLst/>
          </a:prstGeom>
        </p:spPr>
        <p:txBody>
          <a:bodyPr wrap="square">
            <a:spAutoFit/>
          </a:bodyPr>
          <a:lstStyle/>
          <a:p>
            <a:pPr algn="ctr" fontAlgn="auto" hangingPunct="0">
              <a:spcBef>
                <a:spcPts val="0"/>
              </a:spcBef>
              <a:spcAft>
                <a:spcPts val="0"/>
              </a:spcAft>
              <a:defRPr/>
            </a:pPr>
            <a:r>
              <a:rPr lang="pt-BR" sz="2000" b="1" dirty="0" smtClean="0">
                <a:solidFill>
                  <a:schemeClr val="accent3">
                    <a:lumMod val="75000"/>
                  </a:schemeClr>
                </a:solidFill>
                <a:latin typeface="Century Gothic" pitchFamily="34" charset="0"/>
              </a:rPr>
              <a:t>Usuário Livre (10.000m³/dia)</a:t>
            </a:r>
          </a:p>
          <a:p>
            <a:pPr algn="just" fontAlgn="auto" hangingPunct="0">
              <a:spcBef>
                <a:spcPts val="0"/>
              </a:spcBef>
              <a:spcAft>
                <a:spcPts val="0"/>
              </a:spcAft>
              <a:defRPr/>
            </a:pPr>
            <a:endParaRPr lang="pt-BR" b="1" dirty="0" smtClean="0">
              <a:latin typeface="Century Gothic" pitchFamily="34" charset="0"/>
            </a:endParaRPr>
          </a:p>
          <a:p>
            <a:pPr algn="just" fontAlgn="auto" hangingPunct="0">
              <a:spcBef>
                <a:spcPts val="0"/>
              </a:spcBef>
              <a:spcAft>
                <a:spcPts val="0"/>
              </a:spcAft>
              <a:defRPr/>
            </a:pPr>
            <a:endParaRPr lang="pt-BR" b="1" dirty="0" smtClean="0">
              <a:latin typeface="Century Gothic" pitchFamily="34" charset="0"/>
            </a:endParaRPr>
          </a:p>
          <a:p>
            <a:pPr algn="just" fontAlgn="auto" hangingPunct="0">
              <a:spcBef>
                <a:spcPts val="0"/>
              </a:spcBef>
              <a:spcAft>
                <a:spcPts val="0"/>
              </a:spcAft>
              <a:defRPr/>
            </a:pPr>
            <a:endParaRPr lang="pt-BR" b="1" dirty="0" smtClean="0">
              <a:latin typeface="Century Gothic" pitchFamily="34" charset="0"/>
            </a:endParaRPr>
          </a:p>
          <a:p>
            <a:pPr fontAlgn="auto">
              <a:lnSpc>
                <a:spcPct val="80000"/>
              </a:lnSpc>
              <a:spcBef>
                <a:spcPts val="0"/>
              </a:spcBef>
              <a:spcAft>
                <a:spcPts val="0"/>
              </a:spcAft>
              <a:defRPr/>
            </a:pPr>
            <a:r>
              <a:rPr lang="pt-BR" b="1" dirty="0" smtClean="0">
                <a:solidFill>
                  <a:schemeClr val="accent3">
                    <a:lumMod val="50000"/>
                  </a:schemeClr>
                </a:solidFill>
                <a:latin typeface="Century Gothic" pitchFamily="34" charset="0"/>
              </a:rPr>
              <a:t> </a:t>
            </a:r>
            <a:r>
              <a:rPr lang="pt-BR" b="1" dirty="0" smtClean="0">
                <a:solidFill>
                  <a:srgbClr val="FFC000"/>
                </a:solidFill>
                <a:latin typeface="Century Gothic" pitchFamily="34" charset="0"/>
              </a:rPr>
              <a:t>Comercializador </a:t>
            </a:r>
            <a:r>
              <a:rPr lang="pt-BR" b="1" dirty="0" smtClean="0">
                <a:solidFill>
                  <a:schemeClr val="accent3">
                    <a:lumMod val="50000"/>
                  </a:schemeClr>
                </a:solidFill>
                <a:latin typeface="Century Gothic" pitchFamily="34" charset="0"/>
              </a:rPr>
              <a:t>                                                                 </a:t>
            </a:r>
            <a:r>
              <a:rPr lang="pt-BR" b="1" dirty="0" smtClean="0">
                <a:solidFill>
                  <a:schemeClr val="accent1"/>
                </a:solidFill>
                <a:latin typeface="Century Gothic" pitchFamily="34" charset="0"/>
              </a:rPr>
              <a:t>Concessionária</a:t>
            </a:r>
          </a:p>
          <a:p>
            <a:pPr fontAlgn="auto">
              <a:lnSpc>
                <a:spcPct val="80000"/>
              </a:lnSpc>
              <a:spcBef>
                <a:spcPts val="0"/>
              </a:spcBef>
              <a:spcAft>
                <a:spcPts val="0"/>
              </a:spcAft>
              <a:defRPr/>
            </a:pPr>
            <a:r>
              <a:rPr lang="pt-BR" b="1" dirty="0">
                <a:solidFill>
                  <a:schemeClr val="accent1"/>
                </a:solidFill>
                <a:latin typeface="Century Gothic" pitchFamily="34" charset="0"/>
              </a:rPr>
              <a:t>	</a:t>
            </a:r>
            <a:r>
              <a:rPr lang="pt-BR" b="1" dirty="0" smtClean="0">
                <a:solidFill>
                  <a:schemeClr val="accent1"/>
                </a:solidFill>
                <a:latin typeface="Century Gothic" pitchFamily="34" charset="0"/>
              </a:rPr>
              <a:t>						(livre acesso 							ao gasoduto 							de distribuição 							e TUSD)</a:t>
            </a:r>
          </a:p>
          <a:p>
            <a:pPr fontAlgn="auto">
              <a:lnSpc>
                <a:spcPct val="80000"/>
              </a:lnSpc>
              <a:spcBef>
                <a:spcPts val="0"/>
              </a:spcBef>
              <a:spcAft>
                <a:spcPts val="0"/>
              </a:spcAft>
              <a:defRPr/>
            </a:pPr>
            <a:r>
              <a:rPr lang="pt-BR" b="1" dirty="0" smtClean="0">
                <a:solidFill>
                  <a:schemeClr val="accent3">
                    <a:lumMod val="50000"/>
                  </a:schemeClr>
                </a:solidFill>
                <a:latin typeface="Century Gothic" pitchFamily="34" charset="0"/>
              </a:rPr>
              <a:t> </a:t>
            </a:r>
          </a:p>
          <a:p>
            <a:pPr fontAlgn="auto">
              <a:lnSpc>
                <a:spcPct val="80000"/>
              </a:lnSpc>
              <a:spcBef>
                <a:spcPts val="0"/>
              </a:spcBef>
              <a:spcAft>
                <a:spcPts val="0"/>
              </a:spcAft>
              <a:defRPr/>
            </a:pPr>
            <a:r>
              <a:rPr lang="pt-BR" b="1" dirty="0" smtClean="0">
                <a:solidFill>
                  <a:schemeClr val="accent3">
                    <a:lumMod val="50000"/>
                  </a:schemeClr>
                </a:solidFill>
                <a:latin typeface="Century Gothic" pitchFamily="34" charset="0"/>
              </a:rPr>
              <a:t> </a:t>
            </a:r>
          </a:p>
          <a:p>
            <a:pPr fontAlgn="auto">
              <a:lnSpc>
                <a:spcPct val="80000"/>
              </a:lnSpc>
              <a:spcBef>
                <a:spcPts val="0"/>
              </a:spcBef>
              <a:spcAft>
                <a:spcPts val="0"/>
              </a:spcAft>
              <a:defRPr/>
            </a:pPr>
            <a:endParaRPr lang="pt-BR" b="1" dirty="0" smtClean="0">
              <a:latin typeface="Century Gothic" pitchFamily="34" charset="0"/>
            </a:endParaRPr>
          </a:p>
          <a:p>
            <a:pPr fontAlgn="auto">
              <a:lnSpc>
                <a:spcPct val="80000"/>
              </a:lnSpc>
              <a:spcBef>
                <a:spcPts val="0"/>
              </a:spcBef>
              <a:spcAft>
                <a:spcPts val="0"/>
              </a:spcAft>
              <a:defRPr/>
            </a:pPr>
            <a:endParaRPr lang="pt-BR" sz="1050" b="1" dirty="0" smtClean="0">
              <a:latin typeface="Century Gothic" pitchFamily="34" charset="0"/>
            </a:endParaRPr>
          </a:p>
          <a:p>
            <a:pPr fontAlgn="auto">
              <a:lnSpc>
                <a:spcPct val="80000"/>
              </a:lnSpc>
              <a:spcBef>
                <a:spcPts val="0"/>
              </a:spcBef>
              <a:spcAft>
                <a:spcPts val="0"/>
              </a:spcAft>
              <a:defRPr/>
            </a:pPr>
            <a:endParaRPr lang="pt-BR" sz="1050" b="1" dirty="0" smtClean="0">
              <a:latin typeface="Century Gothic" pitchFamily="34" charset="0"/>
            </a:endParaRPr>
          </a:p>
          <a:p>
            <a:pPr fontAlgn="auto">
              <a:lnSpc>
                <a:spcPct val="80000"/>
              </a:lnSpc>
              <a:spcBef>
                <a:spcPts val="0"/>
              </a:spcBef>
              <a:spcAft>
                <a:spcPts val="0"/>
              </a:spcAft>
              <a:defRPr/>
            </a:pPr>
            <a:endParaRPr lang="pt-BR" sz="1050" b="1" dirty="0" smtClean="0">
              <a:latin typeface="Century Gothic" pitchFamily="34" charset="0"/>
            </a:endParaRPr>
          </a:p>
          <a:p>
            <a:pPr fontAlgn="auto">
              <a:spcBef>
                <a:spcPts val="0"/>
              </a:spcBef>
              <a:spcAft>
                <a:spcPts val="0"/>
              </a:spcAft>
              <a:defRPr/>
            </a:pPr>
            <a:r>
              <a:rPr lang="pt-BR" dirty="0" smtClean="0">
                <a:latin typeface="Century Gothic" pitchFamily="34" charset="0"/>
              </a:rPr>
              <a:t> </a:t>
            </a:r>
            <a:endParaRPr lang="pt-BR" dirty="0"/>
          </a:p>
        </p:txBody>
      </p:sp>
      <p:cxnSp>
        <p:nvCxnSpPr>
          <p:cNvPr id="10" name="Conector de seta reta 9"/>
          <p:cNvCxnSpPr/>
          <p:nvPr/>
        </p:nvCxnSpPr>
        <p:spPr>
          <a:xfrm flipH="1">
            <a:off x="2483768" y="2065412"/>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a:off x="5508104" y="2065412"/>
            <a:ext cx="100811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2771800" y="3289548"/>
            <a:ext cx="3536546" cy="369332"/>
          </a:xfrm>
          <a:prstGeom prst="rect">
            <a:avLst/>
          </a:prstGeom>
        </p:spPr>
        <p:txBody>
          <a:bodyPr wrap="square">
            <a:spAutoFit/>
          </a:bodyPr>
          <a:lstStyle/>
          <a:p>
            <a:pPr algn="ctr" fontAlgn="auto">
              <a:spcBef>
                <a:spcPts val="0"/>
              </a:spcBef>
              <a:spcAft>
                <a:spcPts val="0"/>
              </a:spcAft>
              <a:defRPr/>
            </a:pPr>
            <a:r>
              <a:rPr lang="pt-BR" b="1" dirty="0" smtClean="0">
                <a:solidFill>
                  <a:schemeClr val="accent3">
                    <a:lumMod val="75000"/>
                  </a:schemeClr>
                </a:solidFill>
                <a:latin typeface="Century Gothic" pitchFamily="34" charset="0"/>
              </a:rPr>
              <a:t>Autoimportador/Autoprodutor</a:t>
            </a:r>
            <a:endParaRPr lang="pt-BR" b="1" dirty="0">
              <a:solidFill>
                <a:schemeClr val="accent3">
                  <a:lumMod val="75000"/>
                </a:schemeClr>
              </a:solidFill>
              <a:latin typeface="Century Gothic" pitchFamily="34" charset="0"/>
            </a:endParaRPr>
          </a:p>
        </p:txBody>
      </p:sp>
      <p:cxnSp>
        <p:nvCxnSpPr>
          <p:cNvPr id="15" name="Conector de seta reta 14"/>
          <p:cNvCxnSpPr/>
          <p:nvPr/>
        </p:nvCxnSpPr>
        <p:spPr>
          <a:xfrm>
            <a:off x="4499992" y="4009628"/>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771800" y="4873724"/>
            <a:ext cx="3600400" cy="646331"/>
          </a:xfrm>
          <a:prstGeom prst="rect">
            <a:avLst/>
          </a:prstGeom>
          <a:noFill/>
        </p:spPr>
        <p:txBody>
          <a:bodyPr wrap="square" rtlCol="0">
            <a:spAutoFit/>
          </a:bodyPr>
          <a:lstStyle/>
          <a:p>
            <a:pPr algn="ctr"/>
            <a:r>
              <a:rPr lang="pt-BR" b="1" dirty="0" smtClean="0">
                <a:solidFill>
                  <a:schemeClr val="accent1"/>
                </a:solidFill>
                <a:latin typeface="Century Gothic" pitchFamily="34" charset="0"/>
              </a:rPr>
              <a:t>Concessionária – gasoduto de distribuição –TUSD-E</a:t>
            </a:r>
            <a:endParaRPr lang="pt-BR" b="1" dirty="0">
              <a:solidFill>
                <a:schemeClr val="accent1"/>
              </a:solidFill>
              <a:latin typeface="Century Gothic" pitchFamily="34" charset="0"/>
            </a:endParaRPr>
          </a:p>
        </p:txBody>
      </p:sp>
    </p:spTree>
    <p:extLst>
      <p:ext uri="{BB962C8B-B14F-4D97-AF65-F5344CB8AC3E}">
        <p14:creationId xmlns:p14="http://schemas.microsoft.com/office/powerpoint/2010/main" val="2552298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tivo de Imagem" ma:contentTypeID="0x0101009148F5A04DDD49CBA7127AADA5FB792B00AADE34325A8B49CDA8BB4DB53328F21400942B24DAF3C2FA4F890DBF5894DCE529" ma:contentTypeVersion="0" ma:contentTypeDescription="Carregar uma imagem." ma:contentTypeScope="" ma:versionID="75d2d97c2b512c5a39a3dc9f87a79357">
  <xsd:schema xmlns:xsd="http://www.w3.org/2001/XMLSchema" xmlns:xs="http://www.w3.org/2001/XMLSchema" xmlns:p="http://schemas.microsoft.com/office/2006/metadata/properties" xmlns:ns1="http://schemas.microsoft.com/sharepoint/v3" xmlns:ns2="5D8EAA4A-BEDA-495D-AB4A-A53CC964470B" xmlns:ns3="http://schemas.microsoft.com/sharepoint/v3/fields" targetNamespace="http://schemas.microsoft.com/office/2006/metadata/properties" ma:root="true" ma:fieldsID="1252b4dcdfdd174520bc77829908f14e" ns1:_="" ns2:_="" ns3:_="">
    <xsd:import namespace="http://schemas.microsoft.com/sharepoint/v3"/>
    <xsd:import namespace="5D8EAA4A-BEDA-495D-AB4A-A53CC964470B"/>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Caminho da URL" ma:hidden="true" ma:list="Docs" ma:internalName="FileRef" ma:readOnly="true" ma:showField="FullUrl">
      <xsd:simpleType>
        <xsd:restriction base="dms:Lookup"/>
      </xsd:simpleType>
    </xsd:element>
    <xsd:element name="File_x0020_Type" ma:index="9" nillable="true" ma:displayName="Tipo de Arquivo" ma:hidden="true" ma:internalName="File_x0020_Type" ma:readOnly="true">
      <xsd:simpleType>
        <xsd:restriction base="dms:Text"/>
      </xsd:simpleType>
    </xsd:element>
    <xsd:element name="HTML_x0020_File_x0020_Type" ma:index="10" nillable="true" ma:displayName="Tipo de Arquivo HTML" ma:hidden="true" ma:internalName="HTML_x0020_File_x0020_Type" ma:readOnly="true">
      <xsd:simpleType>
        <xsd:restriction base="dms:Text"/>
      </xsd:simpleType>
    </xsd:element>
    <xsd:element name="FSObjType" ma:index="11" nillable="true" ma:displayName="Tipo de Item"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D8EAA4A-BEDA-495D-AB4A-A53CC964470B" elementFormDefault="qualified">
    <xsd:import namespace="http://schemas.microsoft.com/office/2006/documentManagement/types"/>
    <xsd:import namespace="http://schemas.microsoft.com/office/infopath/2007/PartnerControls"/>
    <xsd:element name="ThumbnailExists" ma:index="18" nillable="true" ma:displayName="Existe Miniatura" ma:default="FALSE" ma:hidden="true" ma:internalName="ThumbnailExists" ma:readOnly="true">
      <xsd:simpleType>
        <xsd:restriction base="dms:Boolean"/>
      </xsd:simpleType>
    </xsd:element>
    <xsd:element name="PreviewExists" ma:index="19" nillable="true" ma:displayName="Há Visualização" ma:default="FALSE" ma:hidden="true" ma:internalName="PreviewExists" ma:readOnly="true">
      <xsd:simpleType>
        <xsd:restriction base="dms:Boolean"/>
      </xsd:simpleType>
    </xsd:element>
    <xsd:element name="ImageWidth" ma:index="20" nillable="true" ma:displayName="Largura" ma:internalName="ImageWidth" ma:readOnly="true">
      <xsd:simpleType>
        <xsd:restriction base="dms:Unknown"/>
      </xsd:simpleType>
    </xsd:element>
    <xsd:element name="ImageHeight" ma:index="22" nillable="true" ma:displayName="Altura" ma:internalName="ImageHeight" ma:readOnly="true">
      <xsd:simpleType>
        <xsd:restriction base="dms:Unknown"/>
      </xsd:simpleType>
    </xsd:element>
    <xsd:element name="ImageCreateDate" ma:index="25" nillable="true" ma:displayName="Data da Imagem"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Direitos Autorais"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or"/>
        <xsd:element ref="dcterms:created" minOccurs="0" maxOccurs="1"/>
        <xsd:element ref="dc:identifier" minOccurs="0" maxOccurs="1"/>
        <xsd:element name="contentType" minOccurs="0" maxOccurs="1" type="xsd:string" ma:index="0" ma:displayName="Tipo de Conteúdo"/>
        <xsd:element ref="dc:title" minOccurs="0" maxOccurs="1" ma:displayName="Título"/>
        <xsd:element ref="dc:subject" minOccurs="0" maxOccurs="1"/>
        <xsd:element ref="dc:description" minOccurs="0" maxOccurs="1" ma:index="23" ma:displayName="Comentários"/>
        <xsd:element name="keywords" minOccurs="0" maxOccurs="1" type="xsd:string" ma:index="14" ma:displayName="Palavras-ch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5D8EAA4A-BEDA-495D-AB4A-A53CC964470B" xsi:nil="true"/>
    <wic_System_Copyright xmlns="http://schemas.microsoft.com/sharepoint/v3/fields" xsi:nil="true"/>
  </documentManagement>
</p:properties>
</file>

<file path=customXml/itemProps1.xml><?xml version="1.0" encoding="utf-8"?>
<ds:datastoreItem xmlns:ds="http://schemas.openxmlformats.org/officeDocument/2006/customXml" ds:itemID="{2A0C9FAF-AE4A-44BB-89D3-93D31F50F049}"/>
</file>

<file path=customXml/itemProps2.xml><?xml version="1.0" encoding="utf-8"?>
<ds:datastoreItem xmlns:ds="http://schemas.openxmlformats.org/officeDocument/2006/customXml" ds:itemID="{5DF71363-EDC1-4F19-8BDD-61B0876D2C30}"/>
</file>

<file path=customXml/itemProps3.xml><?xml version="1.0" encoding="utf-8"?>
<ds:datastoreItem xmlns:ds="http://schemas.openxmlformats.org/officeDocument/2006/customXml" ds:itemID="{83EA199C-6325-4CD4-8367-75ABAB9C2A99}"/>
</file>

<file path=docProps/app.xml><?xml version="1.0" encoding="utf-8"?>
<Properties xmlns="http://schemas.openxmlformats.org/officeDocument/2006/extended-properties" xmlns:vt="http://schemas.openxmlformats.org/officeDocument/2006/docPropsVTypes">
  <Template>Apex</Template>
  <TotalTime>2529</TotalTime>
  <Words>570</Words>
  <Application>Microsoft Office PowerPoint</Application>
  <PresentationFormat>Apresentação na tela (16:10)</PresentationFormat>
  <Paragraphs>111</Paragraphs>
  <Slides>12</Slides>
  <Notes>0</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Sergio.brandt</dc:creator>
  <cp:lastModifiedBy>Carina  Aparecida Lopes Couto</cp:lastModifiedBy>
  <cp:revision>201</cp:revision>
  <cp:lastPrinted>2015-10-20T14:44:33Z</cp:lastPrinted>
  <dcterms:created xsi:type="dcterms:W3CDTF">2013-01-21T17:52:08Z</dcterms:created>
  <dcterms:modified xsi:type="dcterms:W3CDTF">2015-10-23T20:31:27Z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0x0101009148F5A04DDD49CBA7127AADA5FB792B00AADE34325A8B49CDA8BB4DB53328F21400942B24DAF3C2FA4F890DBF5894DCE529</vt:lpwstr>
  </property>
</Properties>
</file>