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harts/colors3.xml" ContentType="application/vnd.ms-office.chartcolorstyle+xml"/>
  <Override PartName="/ppt/charts/chart2.xml" ContentType="application/vnd.openxmlformats-officedocument.drawingml.chart+xml"/>
  <Override PartName="/ppt/charts/colors2.xml" ContentType="application/vnd.ms-office.chartcolorstyle+xml"/>
  <Override PartName="/ppt/charts/style3.xml" ContentType="application/vnd.ms-office.chartstyle+xml"/>
  <Override PartName="/ppt/charts/style2.xml" ContentType="application/vnd.ms-office.chartstyle+xml"/>
  <Override PartName="/ppt/charts/chart3.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7" r:id="rId2"/>
    <p:sldId id="298" r:id="rId3"/>
    <p:sldId id="322" r:id="rId4"/>
    <p:sldId id="338" r:id="rId5"/>
    <p:sldId id="339" r:id="rId6"/>
    <p:sldId id="340" r:id="rId7"/>
    <p:sldId id="341" r:id="rId8"/>
    <p:sldId id="342" r:id="rId9"/>
    <p:sldId id="343" r:id="rId10"/>
    <p:sldId id="344" r:id="rId11"/>
    <p:sldId id="345" r:id="rId12"/>
    <p:sldId id="346" r:id="rId13"/>
    <p:sldId id="347" r:id="rId14"/>
    <p:sldId id="323" r:id="rId15"/>
    <p:sldId id="329" r:id="rId16"/>
    <p:sldId id="336" r:id="rId17"/>
    <p:sldId id="328" r:id="rId18"/>
    <p:sldId id="337" r:id="rId19"/>
    <p:sldId id="330" r:id="rId20"/>
    <p:sldId id="335" r:id="rId21"/>
    <p:sldId id="331" r:id="rId22"/>
    <p:sldId id="332" r:id="rId23"/>
    <p:sldId id="333" r:id="rId24"/>
    <p:sldId id="324" r:id="rId25"/>
    <p:sldId id="326" r:id="rId26"/>
    <p:sldId id="325" r:id="rId27"/>
    <p:sldId id="321" r:id="rId28"/>
    <p:sldId id="306" r:id="rId29"/>
    <p:sldId id="348" r:id="rId30"/>
  </p:sldIdLst>
  <p:sldSz cx="9144000" cy="6858000" type="screen4x3"/>
  <p:notesSz cx="7023100" cy="93091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2060"/>
    <a:srgbClr val="EBF6F9"/>
    <a:srgbClr val="C1EFFF"/>
    <a:srgbClr val="CCFFFF"/>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garcia\Documents\apresent%20Marcel\Dados%20e%20Gr&#225;ficos_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garcia\Documents\apresent%20Marcel\Dados%20e%20Gr&#225;ficos_v1(ARSES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garcia\Documents\apresent%20Marcel\Dados%20e%20Gr&#225;ficos_v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Gráficos!$C$52</c:f>
              <c:strCache>
                <c:ptCount val="1"/>
                <c:pt idx="0">
                  <c:v>Perdas Gerais</c:v>
                </c:pt>
              </c:strCache>
            </c:strRef>
          </c:tx>
          <c:spPr>
            <a:ln w="28575" cap="rnd">
              <a:solidFill>
                <a:schemeClr val="tx2">
                  <a:lumMod val="50000"/>
                </a:schemeClr>
              </a:solidFill>
              <a:round/>
            </a:ln>
            <a:effectLst/>
          </c:spPr>
          <c:marker>
            <c:symbol val="circle"/>
            <c:size val="5"/>
            <c:spPr>
              <a:solidFill>
                <a:schemeClr val="tx2">
                  <a:lumMod val="50000"/>
                </a:schemeClr>
              </a:solidFill>
              <a:ln w="9525">
                <a:solidFill>
                  <a:schemeClr val="tx2">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50000"/>
                      </a:schemeClr>
                    </a:solidFill>
                    <a:latin typeface="+mn-lt"/>
                    <a:ea typeface="+mn-ea"/>
                    <a:cs typeface="+mn-cs"/>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Gráficos!$D$50:$T$50</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extLst/>
            </c:numRef>
          </c:cat>
          <c:val>
            <c:numRef>
              <c:f>Gráficos!$D$52:$T$52</c:f>
              <c:numCache>
                <c:formatCode>_-* #,##0.0_-;\-* #,##0.0_-;_-* "-"??_-;_-@_-</c:formatCode>
                <c:ptCount val="14"/>
                <c:pt idx="0">
                  <c:v>41</c:v>
                </c:pt>
                <c:pt idx="1">
                  <c:v>39</c:v>
                </c:pt>
                <c:pt idx="2">
                  <c:v>38.1</c:v>
                </c:pt>
                <c:pt idx="3">
                  <c:v>35.799999999999997</c:v>
                </c:pt>
                <c:pt idx="4">
                  <c:v>34.1</c:v>
                </c:pt>
                <c:pt idx="5">
                  <c:v>32.4</c:v>
                </c:pt>
                <c:pt idx="6">
                  <c:v>32.299999999999997</c:v>
                </c:pt>
                <c:pt idx="7">
                  <c:v>32</c:v>
                </c:pt>
                <c:pt idx="8">
                  <c:v>32.1</c:v>
                </c:pt>
                <c:pt idx="9">
                  <c:v>31.2</c:v>
                </c:pt>
                <c:pt idx="10">
                  <c:v>29.8</c:v>
                </c:pt>
                <c:pt idx="11">
                  <c:v>28.5</c:v>
                </c:pt>
                <c:pt idx="12">
                  <c:v>31.8</c:v>
                </c:pt>
                <c:pt idx="13">
                  <c:v>30.7</c:v>
                </c:pt>
              </c:numCache>
              <c:extLst/>
            </c:numRef>
          </c:val>
          <c:smooth val="0"/>
          <c:extLst>
            <c:ext xmlns:c16="http://schemas.microsoft.com/office/drawing/2014/chart" uri="{C3380CC4-5D6E-409C-BE32-E72D297353CC}">
              <c16:uniqueId val="{00000000-52E2-4C2C-AA9C-472AEC8CF2CF}"/>
            </c:ext>
          </c:extLst>
        </c:ser>
        <c:ser>
          <c:idx val="1"/>
          <c:order val="1"/>
          <c:tx>
            <c:strRef>
              <c:f>Gráficos!$C$53</c:f>
              <c:strCache>
                <c:ptCount val="1"/>
                <c:pt idx="0">
                  <c:v>Perdas Reais</c:v>
                </c:pt>
              </c:strCache>
            </c:strRef>
          </c:tx>
          <c:spPr>
            <a:ln w="28575" cap="rnd">
              <a:solidFill>
                <a:schemeClr val="accent6">
                  <a:lumMod val="50000"/>
                </a:schemeClr>
              </a:solidFill>
              <a:round/>
            </a:ln>
            <a:effectLst/>
          </c:spPr>
          <c:marker>
            <c:symbol val="triangle"/>
            <c:size val="5"/>
            <c:spPr>
              <a:solidFill>
                <a:schemeClr val="accent6">
                  <a:lumMod val="50000"/>
                </a:schemeClr>
              </a:solidFill>
              <a:ln w="9525">
                <a:solidFill>
                  <a:schemeClr val="accent6">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50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Gráficos!$D$50:$T$50</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extLst/>
            </c:numRef>
          </c:cat>
          <c:val>
            <c:numRef>
              <c:f>Gráficos!$D$53:$T$53</c:f>
              <c:numCache>
                <c:formatCode>_-* #,##0.0_-;\-* #,##0.0_-;_-* "-"??_-;_-@_-</c:formatCode>
                <c:ptCount val="14"/>
                <c:pt idx="0">
                  <c:v>26.7</c:v>
                </c:pt>
                <c:pt idx="1">
                  <c:v>25.4</c:v>
                </c:pt>
                <c:pt idx="2">
                  <c:v>24.8</c:v>
                </c:pt>
                <c:pt idx="3">
                  <c:v>23.3</c:v>
                </c:pt>
                <c:pt idx="4">
                  <c:v>22.2</c:v>
                </c:pt>
                <c:pt idx="5">
                  <c:v>21.1</c:v>
                </c:pt>
                <c:pt idx="6">
                  <c:v>21</c:v>
                </c:pt>
                <c:pt idx="7">
                  <c:v>20.8</c:v>
                </c:pt>
                <c:pt idx="8">
                  <c:v>20.9</c:v>
                </c:pt>
                <c:pt idx="9">
                  <c:v>20.3</c:v>
                </c:pt>
                <c:pt idx="10">
                  <c:v>18.8</c:v>
                </c:pt>
                <c:pt idx="11">
                  <c:v>18.7</c:v>
                </c:pt>
                <c:pt idx="12">
                  <c:v>21</c:v>
                </c:pt>
                <c:pt idx="13">
                  <c:v>20.016400000000001</c:v>
                </c:pt>
              </c:numCache>
              <c:extLst/>
            </c:numRef>
          </c:val>
          <c:smooth val="0"/>
          <c:extLst>
            <c:ext xmlns:c16="http://schemas.microsoft.com/office/drawing/2014/chart" uri="{C3380CC4-5D6E-409C-BE32-E72D297353CC}">
              <c16:uniqueId val="{00000001-52E2-4C2C-AA9C-472AEC8CF2CF}"/>
            </c:ext>
          </c:extLst>
        </c:ser>
        <c:dLbls>
          <c:showLegendKey val="0"/>
          <c:showVal val="0"/>
          <c:showCatName val="0"/>
          <c:showSerName val="0"/>
          <c:showPercent val="0"/>
          <c:showBubbleSize val="0"/>
        </c:dLbls>
        <c:marker val="1"/>
        <c:smooth val="0"/>
        <c:axId val="295243712"/>
        <c:axId val="384575376"/>
      </c:lineChart>
      <c:lineChart>
        <c:grouping val="standard"/>
        <c:varyColors val="0"/>
        <c:ser>
          <c:idx val="2"/>
          <c:order val="2"/>
          <c:tx>
            <c:strRef>
              <c:f>Gráficos!$C$51</c:f>
              <c:strCache>
                <c:ptCount val="1"/>
                <c:pt idx="0">
                  <c:v>IPDt</c:v>
                </c:pt>
              </c:strCache>
            </c:strRef>
          </c:tx>
          <c:spPr>
            <a:ln w="28575" cap="rnd">
              <a:solidFill>
                <a:schemeClr val="accent3">
                  <a:lumMod val="50000"/>
                </a:schemeClr>
              </a:solidFill>
              <a:round/>
            </a:ln>
            <a:effectLst/>
          </c:spPr>
          <c:marker>
            <c:symbol val="diamond"/>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50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Gráficos!$D$50:$T$50</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extLst/>
            </c:numRef>
          </c:cat>
          <c:val>
            <c:numRef>
              <c:f>Gráficos!$D$51:$T$51</c:f>
              <c:numCache>
                <c:formatCode>_-* #,##0_-;\-* #,##0_-;_-* "-"??_-;_-@_-</c:formatCode>
                <c:ptCount val="14"/>
                <c:pt idx="0">
                  <c:v>547</c:v>
                </c:pt>
                <c:pt idx="1">
                  <c:v>522</c:v>
                </c:pt>
                <c:pt idx="2">
                  <c:v>509</c:v>
                </c:pt>
                <c:pt idx="3">
                  <c:v>467</c:v>
                </c:pt>
                <c:pt idx="4">
                  <c:v>430</c:v>
                </c:pt>
                <c:pt idx="5">
                  <c:v>400</c:v>
                </c:pt>
                <c:pt idx="6">
                  <c:v>403</c:v>
                </c:pt>
                <c:pt idx="7">
                  <c:v>395</c:v>
                </c:pt>
                <c:pt idx="8">
                  <c:v>392</c:v>
                </c:pt>
                <c:pt idx="9">
                  <c:v>372</c:v>
                </c:pt>
                <c:pt idx="10">
                  <c:v>319</c:v>
                </c:pt>
                <c:pt idx="11">
                  <c:v>258</c:v>
                </c:pt>
                <c:pt idx="12">
                  <c:v>308</c:v>
                </c:pt>
                <c:pt idx="13">
                  <c:v>302</c:v>
                </c:pt>
              </c:numCache>
              <c:extLst/>
            </c:numRef>
          </c:val>
          <c:smooth val="0"/>
          <c:extLst>
            <c:ext xmlns:c16="http://schemas.microsoft.com/office/drawing/2014/chart" uri="{C3380CC4-5D6E-409C-BE32-E72D297353CC}">
              <c16:uniqueId val="{00000002-52E2-4C2C-AA9C-472AEC8CF2CF}"/>
            </c:ext>
          </c:extLst>
        </c:ser>
        <c:dLbls>
          <c:showLegendKey val="0"/>
          <c:showVal val="0"/>
          <c:showCatName val="0"/>
          <c:showSerName val="0"/>
          <c:showPercent val="0"/>
          <c:showBubbleSize val="0"/>
        </c:dLbls>
        <c:marker val="1"/>
        <c:smooth val="0"/>
        <c:axId val="500727568"/>
        <c:axId val="660605392"/>
      </c:lineChart>
      <c:catAx>
        <c:axId val="29524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pt-BR"/>
          </a:p>
        </c:txPr>
        <c:crossAx val="384575376"/>
        <c:crosses val="autoZero"/>
        <c:auto val="1"/>
        <c:lblAlgn val="ctr"/>
        <c:lblOffset val="100"/>
        <c:noMultiLvlLbl val="0"/>
      </c:catAx>
      <c:valAx>
        <c:axId val="384575376"/>
        <c:scaling>
          <c:orientation val="minMax"/>
          <c:max val="55"/>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pt-BR" sz="1800" b="1" i="0" baseline="0">
                    <a:solidFill>
                      <a:schemeClr val="tx2"/>
                    </a:solidFill>
                    <a:effectLst/>
                  </a:rPr>
                  <a:t>Índices de Perdas (%)</a:t>
                </a:r>
                <a:endParaRPr lang="pt-BR">
                  <a:solidFill>
                    <a:schemeClr val="tx2"/>
                  </a:solidFill>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pt-BR"/>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lumMod val="20000"/>
                    <a:lumOff val="80000"/>
                  </a:schemeClr>
                </a:solidFill>
                <a:latin typeface="+mn-lt"/>
                <a:ea typeface="+mn-ea"/>
                <a:cs typeface="+mn-cs"/>
              </a:defRPr>
            </a:pPr>
            <a:endParaRPr lang="pt-BR"/>
          </a:p>
        </c:txPr>
        <c:crossAx val="295243712"/>
        <c:crosses val="autoZero"/>
        <c:crossBetween val="between"/>
      </c:valAx>
      <c:valAx>
        <c:axId val="660605392"/>
        <c:scaling>
          <c:orientation val="minMax"/>
          <c:max val="600"/>
          <c:min val="0"/>
        </c:scaling>
        <c:delete val="0"/>
        <c:axPos val="r"/>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pt-BR" sz="1400" b="1">
                    <a:solidFill>
                      <a:schemeClr val="tx2"/>
                    </a:solidFill>
                  </a:rPr>
                  <a:t>IPDt</a:t>
                </a:r>
                <a:r>
                  <a:rPr lang="pt-BR" sz="1400" b="1" baseline="0">
                    <a:solidFill>
                      <a:schemeClr val="tx2"/>
                    </a:solidFill>
                  </a:rPr>
                  <a:t> (L/Lig. x Dia)</a:t>
                </a:r>
                <a:endParaRPr lang="pt-BR" sz="1400" b="1">
                  <a:solidFill>
                    <a:schemeClr val="tx2"/>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pt-BR"/>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lumMod val="20000"/>
                    <a:lumOff val="80000"/>
                  </a:schemeClr>
                </a:solidFill>
                <a:latin typeface="+mn-lt"/>
                <a:ea typeface="+mn-ea"/>
                <a:cs typeface="+mn-cs"/>
              </a:defRPr>
            </a:pPr>
            <a:endParaRPr lang="pt-BR"/>
          </a:p>
        </c:txPr>
        <c:crossAx val="500727568"/>
        <c:crosses val="max"/>
        <c:crossBetween val="between"/>
      </c:valAx>
      <c:catAx>
        <c:axId val="500727568"/>
        <c:scaling>
          <c:orientation val="minMax"/>
        </c:scaling>
        <c:delete val="1"/>
        <c:axPos val="t"/>
        <c:numFmt formatCode="General" sourceLinked="1"/>
        <c:majorTickMark val="out"/>
        <c:minorTickMark val="none"/>
        <c:tickLblPos val="nextTo"/>
        <c:crossAx val="660605392"/>
        <c:crosses val="max"/>
        <c:auto val="1"/>
        <c:lblAlgn val="ctr"/>
        <c:lblOffset val="100"/>
        <c:noMultiLvlLbl val="0"/>
      </c:cat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Gráficos!$C$52</c:f>
              <c:strCache>
                <c:ptCount val="1"/>
                <c:pt idx="0">
                  <c:v>Perdas Gerais</c:v>
                </c:pt>
              </c:strCache>
            </c:strRef>
          </c:tx>
          <c:spPr>
            <a:ln w="28575" cap="rnd">
              <a:solidFill>
                <a:schemeClr val="tx2">
                  <a:lumMod val="50000"/>
                </a:schemeClr>
              </a:solidFill>
              <a:round/>
            </a:ln>
            <a:effectLst/>
          </c:spPr>
          <c:marker>
            <c:symbol val="circle"/>
            <c:size val="5"/>
            <c:spPr>
              <a:solidFill>
                <a:schemeClr val="tx2">
                  <a:lumMod val="50000"/>
                </a:schemeClr>
              </a:solidFill>
              <a:ln w="9525">
                <a:solidFill>
                  <a:schemeClr val="tx2">
                    <a:lumMod val="50000"/>
                  </a:schemeClr>
                </a:solidFill>
              </a:ln>
              <a:effectLst/>
            </c:spPr>
          </c:marker>
          <c:dPt>
            <c:idx val="2"/>
            <c:marker>
              <c:symbol val="circle"/>
              <c:size val="5"/>
              <c:spPr>
                <a:solidFill>
                  <a:schemeClr val="tx2">
                    <a:lumMod val="50000"/>
                  </a:schemeClr>
                </a:solidFill>
                <a:ln w="9525">
                  <a:solidFill>
                    <a:schemeClr val="tx2">
                      <a:lumMod val="50000"/>
                    </a:schemeClr>
                  </a:solidFill>
                </a:ln>
                <a:effectLst/>
              </c:spPr>
            </c:marker>
            <c:bubble3D val="0"/>
            <c:spPr>
              <a:ln w="28575" cap="rnd">
                <a:solidFill>
                  <a:schemeClr val="tx2">
                    <a:lumMod val="50000"/>
                  </a:schemeClr>
                </a:solidFill>
                <a:prstDash val="sysDash"/>
                <a:round/>
              </a:ln>
              <a:effectLst/>
            </c:spPr>
            <c:extLst>
              <c:ext xmlns:c16="http://schemas.microsoft.com/office/drawing/2014/chart" uri="{C3380CC4-5D6E-409C-BE32-E72D297353CC}">
                <c16:uniqueId val="{00000001-0CB5-40A2-9AA2-339C1E7E198C}"/>
              </c:ext>
            </c:extLst>
          </c:dPt>
          <c:dPt>
            <c:idx val="3"/>
            <c:marker>
              <c:symbol val="circle"/>
              <c:size val="5"/>
              <c:spPr>
                <a:solidFill>
                  <a:schemeClr val="tx2">
                    <a:lumMod val="50000"/>
                  </a:schemeClr>
                </a:solidFill>
                <a:ln w="9525">
                  <a:solidFill>
                    <a:schemeClr val="tx2">
                      <a:lumMod val="50000"/>
                    </a:schemeClr>
                  </a:solidFill>
                </a:ln>
                <a:effectLst/>
              </c:spPr>
            </c:marker>
            <c:bubble3D val="0"/>
            <c:spPr>
              <a:ln w="28575" cap="rnd">
                <a:solidFill>
                  <a:schemeClr val="tx2">
                    <a:lumMod val="50000"/>
                  </a:schemeClr>
                </a:solidFill>
                <a:prstDash val="sysDash"/>
                <a:round/>
              </a:ln>
              <a:effectLst/>
            </c:spPr>
            <c:extLst>
              <c:ext xmlns:c16="http://schemas.microsoft.com/office/drawing/2014/chart" uri="{C3380CC4-5D6E-409C-BE32-E72D297353CC}">
                <c16:uniqueId val="{00000003-0CB5-40A2-9AA2-339C1E7E198C}"/>
              </c:ext>
            </c:extLst>
          </c:dPt>
          <c:dPt>
            <c:idx val="4"/>
            <c:marker>
              <c:symbol val="circle"/>
              <c:size val="5"/>
              <c:spPr>
                <a:solidFill>
                  <a:schemeClr val="tx2">
                    <a:lumMod val="50000"/>
                  </a:schemeClr>
                </a:solidFill>
                <a:ln w="9525">
                  <a:solidFill>
                    <a:schemeClr val="tx2">
                      <a:lumMod val="50000"/>
                    </a:schemeClr>
                  </a:solidFill>
                </a:ln>
                <a:effectLst/>
              </c:spPr>
            </c:marker>
            <c:bubble3D val="0"/>
            <c:spPr>
              <a:ln w="28575" cap="rnd">
                <a:solidFill>
                  <a:schemeClr val="tx2">
                    <a:lumMod val="50000"/>
                  </a:schemeClr>
                </a:solidFill>
                <a:prstDash val="sysDash"/>
                <a:round/>
              </a:ln>
              <a:effectLst/>
            </c:spPr>
            <c:extLst>
              <c:ext xmlns:c16="http://schemas.microsoft.com/office/drawing/2014/chart" uri="{C3380CC4-5D6E-409C-BE32-E72D297353CC}">
                <c16:uniqueId val="{00000005-0CB5-40A2-9AA2-339C1E7E198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50000"/>
                      </a:schemeClr>
                    </a:solidFill>
                    <a:latin typeface="+mn-lt"/>
                    <a:ea typeface="+mn-ea"/>
                    <a:cs typeface="+mn-cs"/>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Gráficos!$D$50:$H$50</c:f>
              <c:numCache>
                <c:formatCode>General</c:formatCode>
                <c:ptCount val="5"/>
                <c:pt idx="0">
                  <c:v>2016</c:v>
                </c:pt>
                <c:pt idx="1">
                  <c:v>2017</c:v>
                </c:pt>
                <c:pt idx="2">
                  <c:v>2018</c:v>
                </c:pt>
                <c:pt idx="3">
                  <c:v>2019</c:v>
                </c:pt>
                <c:pt idx="4">
                  <c:v>2020</c:v>
                </c:pt>
              </c:numCache>
            </c:numRef>
          </c:cat>
          <c:val>
            <c:numRef>
              <c:f>Gráficos!$D$52:$H$52</c:f>
              <c:numCache>
                <c:formatCode>_-* #,##0.0_-;\-* #,##0.0_-;_-* "-"??_-;_-@_-</c:formatCode>
                <c:ptCount val="5"/>
                <c:pt idx="0">
                  <c:v>31.8</c:v>
                </c:pt>
                <c:pt idx="1">
                  <c:v>30</c:v>
                </c:pt>
                <c:pt idx="2" formatCode="0.0">
                  <c:v>28.8</c:v>
                </c:pt>
                <c:pt idx="3" formatCode="0.0">
                  <c:v>27.6</c:v>
                </c:pt>
                <c:pt idx="4" formatCode="0.0">
                  <c:v>26.4</c:v>
                </c:pt>
              </c:numCache>
            </c:numRef>
          </c:val>
          <c:smooth val="0"/>
          <c:extLst>
            <c:ext xmlns:c16="http://schemas.microsoft.com/office/drawing/2014/chart" uri="{C3380CC4-5D6E-409C-BE32-E72D297353CC}">
              <c16:uniqueId val="{00000006-0CB5-40A2-9AA2-339C1E7E198C}"/>
            </c:ext>
          </c:extLst>
        </c:ser>
        <c:ser>
          <c:idx val="1"/>
          <c:order val="1"/>
          <c:tx>
            <c:strRef>
              <c:f>Gráficos!$C$53</c:f>
              <c:strCache>
                <c:ptCount val="1"/>
                <c:pt idx="0">
                  <c:v>Perdas Reais</c:v>
                </c:pt>
              </c:strCache>
            </c:strRef>
          </c:tx>
          <c:spPr>
            <a:ln w="28575" cap="rnd">
              <a:solidFill>
                <a:schemeClr val="accent6">
                  <a:lumMod val="50000"/>
                </a:schemeClr>
              </a:solidFill>
              <a:round/>
            </a:ln>
            <a:effectLst/>
          </c:spPr>
          <c:marker>
            <c:symbol val="triangle"/>
            <c:size val="5"/>
            <c:spPr>
              <a:solidFill>
                <a:schemeClr val="accent6">
                  <a:lumMod val="50000"/>
                </a:schemeClr>
              </a:solidFill>
              <a:ln w="9525">
                <a:solidFill>
                  <a:schemeClr val="accent6">
                    <a:lumMod val="50000"/>
                  </a:schemeClr>
                </a:solidFill>
              </a:ln>
              <a:effectLst/>
            </c:spPr>
          </c:marker>
          <c:dPt>
            <c:idx val="2"/>
            <c:marker>
              <c:symbol val="triangle"/>
              <c:size val="5"/>
              <c:spPr>
                <a:solidFill>
                  <a:schemeClr val="accent6">
                    <a:lumMod val="50000"/>
                  </a:schemeClr>
                </a:solidFill>
                <a:ln w="9525">
                  <a:solidFill>
                    <a:schemeClr val="accent6">
                      <a:lumMod val="50000"/>
                    </a:schemeClr>
                  </a:solidFill>
                </a:ln>
                <a:effectLst/>
              </c:spPr>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8-0CB5-40A2-9AA2-339C1E7E198C}"/>
              </c:ext>
            </c:extLst>
          </c:dPt>
          <c:dPt>
            <c:idx val="3"/>
            <c:marker>
              <c:symbol val="triangle"/>
              <c:size val="5"/>
              <c:spPr>
                <a:solidFill>
                  <a:schemeClr val="accent6">
                    <a:lumMod val="50000"/>
                  </a:schemeClr>
                </a:solidFill>
                <a:ln w="9525">
                  <a:solidFill>
                    <a:schemeClr val="accent6">
                      <a:lumMod val="50000"/>
                    </a:schemeClr>
                  </a:solidFill>
                </a:ln>
                <a:effectLst/>
              </c:spPr>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A-0CB5-40A2-9AA2-339C1E7E198C}"/>
              </c:ext>
            </c:extLst>
          </c:dPt>
          <c:dPt>
            <c:idx val="4"/>
            <c:marker>
              <c:symbol val="triangle"/>
              <c:size val="5"/>
              <c:spPr>
                <a:solidFill>
                  <a:schemeClr val="accent6">
                    <a:lumMod val="50000"/>
                  </a:schemeClr>
                </a:solidFill>
                <a:ln w="9525">
                  <a:solidFill>
                    <a:schemeClr val="accent6">
                      <a:lumMod val="50000"/>
                    </a:schemeClr>
                  </a:solidFill>
                </a:ln>
                <a:effectLst/>
              </c:spPr>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C-0CB5-40A2-9AA2-339C1E7E198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50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Gráficos!$D$50:$H$50</c:f>
              <c:numCache>
                <c:formatCode>General</c:formatCode>
                <c:ptCount val="5"/>
                <c:pt idx="0">
                  <c:v>2016</c:v>
                </c:pt>
                <c:pt idx="1">
                  <c:v>2017</c:v>
                </c:pt>
                <c:pt idx="2">
                  <c:v>2018</c:v>
                </c:pt>
                <c:pt idx="3">
                  <c:v>2019</c:v>
                </c:pt>
                <c:pt idx="4">
                  <c:v>2020</c:v>
                </c:pt>
              </c:numCache>
            </c:numRef>
          </c:cat>
          <c:val>
            <c:numRef>
              <c:f>Gráficos!$D$53:$H$53</c:f>
              <c:numCache>
                <c:formatCode>_-* #,##0.0_-;\-* #,##0.0_-;_-* "-"??_-;_-@_-</c:formatCode>
                <c:ptCount val="5"/>
                <c:pt idx="0">
                  <c:v>21</c:v>
                </c:pt>
                <c:pt idx="1">
                  <c:v>19.8</c:v>
                </c:pt>
                <c:pt idx="2" formatCode="0.0">
                  <c:v>19.008000000000003</c:v>
                </c:pt>
                <c:pt idx="3" formatCode="0.0">
                  <c:v>18.216000000000001</c:v>
                </c:pt>
                <c:pt idx="4" formatCode="0.0">
                  <c:v>17.423999999999999</c:v>
                </c:pt>
              </c:numCache>
            </c:numRef>
          </c:val>
          <c:smooth val="0"/>
          <c:extLst>
            <c:ext xmlns:c16="http://schemas.microsoft.com/office/drawing/2014/chart" uri="{C3380CC4-5D6E-409C-BE32-E72D297353CC}">
              <c16:uniqueId val="{0000000D-0CB5-40A2-9AA2-339C1E7E198C}"/>
            </c:ext>
          </c:extLst>
        </c:ser>
        <c:dLbls>
          <c:showLegendKey val="0"/>
          <c:showVal val="0"/>
          <c:showCatName val="0"/>
          <c:showSerName val="0"/>
          <c:showPercent val="0"/>
          <c:showBubbleSize val="0"/>
        </c:dLbls>
        <c:marker val="1"/>
        <c:smooth val="0"/>
        <c:axId val="295243712"/>
        <c:axId val="384575376"/>
      </c:lineChart>
      <c:lineChart>
        <c:grouping val="standard"/>
        <c:varyColors val="0"/>
        <c:ser>
          <c:idx val="2"/>
          <c:order val="2"/>
          <c:tx>
            <c:strRef>
              <c:f>Gráficos!$C$51</c:f>
              <c:strCache>
                <c:ptCount val="1"/>
                <c:pt idx="0">
                  <c:v>IPDt</c:v>
                </c:pt>
              </c:strCache>
            </c:strRef>
          </c:tx>
          <c:spPr>
            <a:ln w="28575" cap="rnd">
              <a:solidFill>
                <a:schemeClr val="accent3">
                  <a:lumMod val="50000"/>
                </a:schemeClr>
              </a:solidFill>
              <a:round/>
            </a:ln>
            <a:effectLst/>
          </c:spPr>
          <c:marker>
            <c:symbol val="diamond"/>
            <c:size val="5"/>
            <c:spPr>
              <a:solidFill>
                <a:schemeClr val="accent3">
                  <a:lumMod val="50000"/>
                </a:schemeClr>
              </a:solidFill>
              <a:ln w="9525">
                <a:solidFill>
                  <a:schemeClr val="accent3">
                    <a:lumMod val="50000"/>
                  </a:schemeClr>
                </a:solidFill>
              </a:ln>
              <a:effectLst/>
            </c:spPr>
          </c:marker>
          <c:dPt>
            <c:idx val="2"/>
            <c:marker>
              <c:symbol val="diamond"/>
              <c:size val="5"/>
              <c:spPr>
                <a:solidFill>
                  <a:schemeClr val="accent3">
                    <a:lumMod val="50000"/>
                  </a:schemeClr>
                </a:solidFill>
                <a:ln w="9525">
                  <a:solidFill>
                    <a:schemeClr val="accent3">
                      <a:lumMod val="50000"/>
                    </a:schemeClr>
                  </a:solidFill>
                </a:ln>
                <a:effectLst/>
              </c:spPr>
            </c:marker>
            <c:bubble3D val="0"/>
            <c:spPr>
              <a:ln w="28575" cap="rnd">
                <a:solidFill>
                  <a:schemeClr val="accent3">
                    <a:lumMod val="50000"/>
                  </a:schemeClr>
                </a:solidFill>
                <a:prstDash val="sysDash"/>
                <a:round/>
              </a:ln>
              <a:effectLst/>
            </c:spPr>
            <c:extLst>
              <c:ext xmlns:c16="http://schemas.microsoft.com/office/drawing/2014/chart" uri="{C3380CC4-5D6E-409C-BE32-E72D297353CC}">
                <c16:uniqueId val="{0000000F-0CB5-40A2-9AA2-339C1E7E198C}"/>
              </c:ext>
            </c:extLst>
          </c:dPt>
          <c:dPt>
            <c:idx val="3"/>
            <c:marker>
              <c:symbol val="diamond"/>
              <c:size val="5"/>
              <c:spPr>
                <a:solidFill>
                  <a:schemeClr val="accent3">
                    <a:lumMod val="50000"/>
                  </a:schemeClr>
                </a:solidFill>
                <a:ln w="9525">
                  <a:solidFill>
                    <a:schemeClr val="accent3">
                      <a:lumMod val="50000"/>
                    </a:schemeClr>
                  </a:solidFill>
                </a:ln>
                <a:effectLst/>
              </c:spPr>
            </c:marker>
            <c:bubble3D val="0"/>
            <c:spPr>
              <a:ln w="28575" cap="rnd">
                <a:solidFill>
                  <a:schemeClr val="accent3">
                    <a:lumMod val="50000"/>
                  </a:schemeClr>
                </a:solidFill>
                <a:prstDash val="sysDash"/>
                <a:round/>
              </a:ln>
              <a:effectLst/>
            </c:spPr>
            <c:extLst>
              <c:ext xmlns:c16="http://schemas.microsoft.com/office/drawing/2014/chart" uri="{C3380CC4-5D6E-409C-BE32-E72D297353CC}">
                <c16:uniqueId val="{00000011-0CB5-40A2-9AA2-339C1E7E198C}"/>
              </c:ext>
            </c:extLst>
          </c:dPt>
          <c:dPt>
            <c:idx val="4"/>
            <c:marker>
              <c:symbol val="diamond"/>
              <c:size val="5"/>
              <c:spPr>
                <a:solidFill>
                  <a:schemeClr val="accent3">
                    <a:lumMod val="50000"/>
                  </a:schemeClr>
                </a:solidFill>
                <a:ln w="9525">
                  <a:solidFill>
                    <a:schemeClr val="accent3">
                      <a:lumMod val="50000"/>
                    </a:schemeClr>
                  </a:solidFill>
                </a:ln>
                <a:effectLst/>
              </c:spPr>
            </c:marker>
            <c:bubble3D val="0"/>
            <c:spPr>
              <a:ln w="28575" cap="rnd">
                <a:solidFill>
                  <a:schemeClr val="accent3">
                    <a:lumMod val="50000"/>
                  </a:schemeClr>
                </a:solidFill>
                <a:prstDash val="sysDash"/>
                <a:round/>
              </a:ln>
              <a:effectLst/>
            </c:spPr>
            <c:extLst>
              <c:ext xmlns:c16="http://schemas.microsoft.com/office/drawing/2014/chart" uri="{C3380CC4-5D6E-409C-BE32-E72D297353CC}">
                <c16:uniqueId val="{00000013-0CB5-40A2-9AA2-339C1E7E198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50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Gráficos!$D$50:$H$50</c:f>
              <c:numCache>
                <c:formatCode>General</c:formatCode>
                <c:ptCount val="5"/>
                <c:pt idx="0">
                  <c:v>2016</c:v>
                </c:pt>
                <c:pt idx="1">
                  <c:v>2017</c:v>
                </c:pt>
                <c:pt idx="2">
                  <c:v>2018</c:v>
                </c:pt>
                <c:pt idx="3">
                  <c:v>2019</c:v>
                </c:pt>
                <c:pt idx="4">
                  <c:v>2020</c:v>
                </c:pt>
              </c:numCache>
            </c:numRef>
          </c:cat>
          <c:val>
            <c:numRef>
              <c:f>Gráficos!$D$51:$H$51</c:f>
              <c:numCache>
                <c:formatCode>_-* #,##0_-;\-* #,##0_-;_-* "-"??_-;_-@_-</c:formatCode>
                <c:ptCount val="5"/>
                <c:pt idx="0">
                  <c:v>300</c:v>
                </c:pt>
                <c:pt idx="1">
                  <c:v>285</c:v>
                </c:pt>
                <c:pt idx="2" formatCode="General">
                  <c:v>270</c:v>
                </c:pt>
                <c:pt idx="3" formatCode="General">
                  <c:v>256</c:v>
                </c:pt>
                <c:pt idx="4" formatCode="General">
                  <c:v>242</c:v>
                </c:pt>
              </c:numCache>
            </c:numRef>
          </c:val>
          <c:smooth val="0"/>
          <c:extLst>
            <c:ext xmlns:c16="http://schemas.microsoft.com/office/drawing/2014/chart" uri="{C3380CC4-5D6E-409C-BE32-E72D297353CC}">
              <c16:uniqueId val="{00000014-0CB5-40A2-9AA2-339C1E7E198C}"/>
            </c:ext>
          </c:extLst>
        </c:ser>
        <c:dLbls>
          <c:showLegendKey val="0"/>
          <c:showVal val="0"/>
          <c:showCatName val="0"/>
          <c:showSerName val="0"/>
          <c:showPercent val="0"/>
          <c:showBubbleSize val="0"/>
        </c:dLbls>
        <c:marker val="1"/>
        <c:smooth val="0"/>
        <c:axId val="500727568"/>
        <c:axId val="660605392"/>
      </c:lineChart>
      <c:catAx>
        <c:axId val="29524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pt-BR"/>
          </a:p>
        </c:txPr>
        <c:crossAx val="384575376"/>
        <c:crosses val="autoZero"/>
        <c:auto val="1"/>
        <c:lblAlgn val="ctr"/>
        <c:lblOffset val="100"/>
        <c:noMultiLvlLbl val="0"/>
      </c:catAx>
      <c:valAx>
        <c:axId val="384575376"/>
        <c:scaling>
          <c:orientation val="minMax"/>
          <c:max val="55"/>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pt-BR" sz="1400" b="1" i="0" baseline="0">
                    <a:solidFill>
                      <a:schemeClr val="tx2"/>
                    </a:solidFill>
                    <a:effectLst/>
                  </a:rPr>
                  <a:t>Índices de Perdas (%)</a:t>
                </a:r>
                <a:endParaRPr lang="pt-BR" sz="1400">
                  <a:solidFill>
                    <a:schemeClr val="tx2"/>
                  </a:solidFill>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pt-BR"/>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lumMod val="20000"/>
                    <a:lumOff val="80000"/>
                  </a:schemeClr>
                </a:solidFill>
                <a:latin typeface="+mn-lt"/>
                <a:ea typeface="+mn-ea"/>
                <a:cs typeface="+mn-cs"/>
              </a:defRPr>
            </a:pPr>
            <a:endParaRPr lang="pt-BR"/>
          </a:p>
        </c:txPr>
        <c:crossAx val="295243712"/>
        <c:crosses val="autoZero"/>
        <c:crossBetween val="between"/>
      </c:valAx>
      <c:valAx>
        <c:axId val="660605392"/>
        <c:scaling>
          <c:orientation val="minMax"/>
          <c:max val="600"/>
          <c:min val="0"/>
        </c:scaling>
        <c:delete val="0"/>
        <c:axPos val="r"/>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pt-BR" sz="1400" b="1">
                    <a:solidFill>
                      <a:schemeClr val="tx2"/>
                    </a:solidFill>
                  </a:rPr>
                  <a:t>IPDt</a:t>
                </a:r>
                <a:r>
                  <a:rPr lang="pt-BR" sz="1400" b="1" baseline="0">
                    <a:solidFill>
                      <a:schemeClr val="tx2"/>
                    </a:solidFill>
                  </a:rPr>
                  <a:t> (L/Lig. x Dia)</a:t>
                </a:r>
                <a:endParaRPr lang="pt-BR" sz="1400" b="1">
                  <a:solidFill>
                    <a:schemeClr val="tx2"/>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pt-BR"/>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lumMod val="20000"/>
                    <a:lumOff val="80000"/>
                  </a:schemeClr>
                </a:solidFill>
                <a:latin typeface="+mn-lt"/>
                <a:ea typeface="+mn-ea"/>
                <a:cs typeface="+mn-cs"/>
              </a:defRPr>
            </a:pPr>
            <a:endParaRPr lang="pt-BR"/>
          </a:p>
        </c:txPr>
        <c:crossAx val="500727568"/>
        <c:crosses val="max"/>
        <c:crossBetween val="between"/>
      </c:valAx>
      <c:catAx>
        <c:axId val="500727568"/>
        <c:scaling>
          <c:orientation val="minMax"/>
        </c:scaling>
        <c:delete val="1"/>
        <c:axPos val="t"/>
        <c:numFmt formatCode="General" sourceLinked="1"/>
        <c:majorTickMark val="out"/>
        <c:minorTickMark val="none"/>
        <c:tickLblPos val="nextTo"/>
        <c:crossAx val="660605392"/>
        <c:crosses val="max"/>
        <c:auto val="1"/>
        <c:lblAlgn val="ctr"/>
        <c:lblOffset val="100"/>
        <c:noMultiLvlLbl val="0"/>
      </c:cat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Gráficos!$C$52</c:f>
              <c:strCache>
                <c:ptCount val="1"/>
                <c:pt idx="0">
                  <c:v>Perdas Gerais</c:v>
                </c:pt>
              </c:strCache>
            </c:strRef>
          </c:tx>
          <c:spPr>
            <a:ln w="28575" cap="rnd">
              <a:solidFill>
                <a:schemeClr val="tx2">
                  <a:lumMod val="50000"/>
                </a:schemeClr>
              </a:solidFill>
              <a:round/>
            </a:ln>
            <a:effectLst/>
          </c:spPr>
          <c:marker>
            <c:symbol val="circle"/>
            <c:size val="5"/>
            <c:spPr>
              <a:solidFill>
                <a:schemeClr val="tx2">
                  <a:lumMod val="50000"/>
                </a:schemeClr>
              </a:solidFill>
              <a:ln w="9525">
                <a:solidFill>
                  <a:schemeClr val="tx2">
                    <a:lumMod val="50000"/>
                  </a:schemeClr>
                </a:solidFill>
              </a:ln>
              <a:effectLst/>
            </c:spPr>
          </c:marker>
          <c:dPt>
            <c:idx val="2"/>
            <c:marker>
              <c:symbol val="circle"/>
              <c:size val="5"/>
              <c:spPr>
                <a:solidFill>
                  <a:schemeClr val="tx2">
                    <a:lumMod val="50000"/>
                  </a:schemeClr>
                </a:solidFill>
                <a:ln w="9525">
                  <a:solidFill>
                    <a:schemeClr val="tx2">
                      <a:lumMod val="50000"/>
                    </a:schemeClr>
                  </a:solidFill>
                </a:ln>
                <a:effectLst/>
              </c:spPr>
            </c:marker>
            <c:bubble3D val="0"/>
            <c:spPr>
              <a:ln w="28575" cap="rnd">
                <a:solidFill>
                  <a:schemeClr val="tx2">
                    <a:lumMod val="50000"/>
                  </a:schemeClr>
                </a:solidFill>
                <a:prstDash val="sysDash"/>
                <a:round/>
              </a:ln>
              <a:effectLst/>
            </c:spPr>
            <c:extLst>
              <c:ext xmlns:c16="http://schemas.microsoft.com/office/drawing/2014/chart" uri="{C3380CC4-5D6E-409C-BE32-E72D297353CC}">
                <c16:uniqueId val="{00000001-F1FF-4C7A-BBF4-640343BA9910}"/>
              </c:ext>
            </c:extLst>
          </c:dPt>
          <c:dPt>
            <c:idx val="3"/>
            <c:marker>
              <c:symbol val="circle"/>
              <c:size val="5"/>
              <c:spPr>
                <a:solidFill>
                  <a:schemeClr val="tx2">
                    <a:lumMod val="50000"/>
                  </a:schemeClr>
                </a:solidFill>
                <a:ln w="9525">
                  <a:solidFill>
                    <a:schemeClr val="tx2">
                      <a:lumMod val="50000"/>
                    </a:schemeClr>
                  </a:solidFill>
                </a:ln>
                <a:effectLst/>
              </c:spPr>
            </c:marker>
            <c:bubble3D val="0"/>
            <c:spPr>
              <a:ln w="28575" cap="rnd">
                <a:solidFill>
                  <a:schemeClr val="tx2">
                    <a:lumMod val="50000"/>
                  </a:schemeClr>
                </a:solidFill>
                <a:prstDash val="sysDash"/>
                <a:round/>
              </a:ln>
              <a:effectLst/>
            </c:spPr>
            <c:extLst>
              <c:ext xmlns:c16="http://schemas.microsoft.com/office/drawing/2014/chart" uri="{C3380CC4-5D6E-409C-BE32-E72D297353CC}">
                <c16:uniqueId val="{00000003-F1FF-4C7A-BBF4-640343BA9910}"/>
              </c:ext>
            </c:extLst>
          </c:dPt>
          <c:dPt>
            <c:idx val="4"/>
            <c:marker>
              <c:symbol val="circle"/>
              <c:size val="5"/>
              <c:spPr>
                <a:solidFill>
                  <a:schemeClr val="tx2">
                    <a:lumMod val="50000"/>
                  </a:schemeClr>
                </a:solidFill>
                <a:ln w="9525">
                  <a:solidFill>
                    <a:schemeClr val="tx2">
                      <a:lumMod val="50000"/>
                    </a:schemeClr>
                  </a:solidFill>
                </a:ln>
                <a:effectLst/>
              </c:spPr>
            </c:marker>
            <c:bubble3D val="0"/>
            <c:spPr>
              <a:ln w="28575" cap="rnd">
                <a:solidFill>
                  <a:schemeClr val="tx2">
                    <a:lumMod val="50000"/>
                  </a:schemeClr>
                </a:solidFill>
                <a:prstDash val="sysDash"/>
                <a:round/>
              </a:ln>
              <a:effectLst/>
            </c:spPr>
            <c:extLst>
              <c:ext xmlns:c16="http://schemas.microsoft.com/office/drawing/2014/chart" uri="{C3380CC4-5D6E-409C-BE32-E72D297353CC}">
                <c16:uniqueId val="{00000005-F1FF-4C7A-BBF4-640343BA991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50000"/>
                      </a:schemeClr>
                    </a:solidFill>
                    <a:latin typeface="+mn-lt"/>
                    <a:ea typeface="+mn-ea"/>
                    <a:cs typeface="+mn-cs"/>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Gráficos!$D$50:$T$50</c:f>
              <c:numCache>
                <c:formatCode>General</c:formatCode>
                <c:ptCount val="5"/>
                <c:pt idx="0">
                  <c:v>2016</c:v>
                </c:pt>
                <c:pt idx="1">
                  <c:v>2017</c:v>
                </c:pt>
                <c:pt idx="2">
                  <c:v>2018</c:v>
                </c:pt>
                <c:pt idx="3">
                  <c:v>2019</c:v>
                </c:pt>
                <c:pt idx="4">
                  <c:v>2020</c:v>
                </c:pt>
              </c:numCache>
              <c:extLst/>
            </c:numRef>
          </c:cat>
          <c:val>
            <c:numRef>
              <c:f>Gráficos!$D$52:$T$52</c:f>
              <c:numCache>
                <c:formatCode>_-* #,##0.0_-;\-* #,##0.0_-;_-* "-"??_-;_-@_-</c:formatCode>
                <c:ptCount val="5"/>
                <c:pt idx="0">
                  <c:v>31.8</c:v>
                </c:pt>
                <c:pt idx="1">
                  <c:v>30.7</c:v>
                </c:pt>
                <c:pt idx="2" formatCode="0.0">
                  <c:v>30.3</c:v>
                </c:pt>
                <c:pt idx="3" formatCode="0.0">
                  <c:v>29.6</c:v>
                </c:pt>
                <c:pt idx="4" formatCode="0.0">
                  <c:v>29</c:v>
                </c:pt>
              </c:numCache>
              <c:extLst/>
            </c:numRef>
          </c:val>
          <c:smooth val="0"/>
          <c:extLst>
            <c:ext xmlns:c16="http://schemas.microsoft.com/office/drawing/2014/chart" uri="{C3380CC4-5D6E-409C-BE32-E72D297353CC}">
              <c16:uniqueId val="{00000006-F1FF-4C7A-BBF4-640343BA9910}"/>
            </c:ext>
          </c:extLst>
        </c:ser>
        <c:ser>
          <c:idx val="1"/>
          <c:order val="1"/>
          <c:tx>
            <c:strRef>
              <c:f>Gráficos!$C$53</c:f>
              <c:strCache>
                <c:ptCount val="1"/>
                <c:pt idx="0">
                  <c:v>Perdas Reais</c:v>
                </c:pt>
              </c:strCache>
            </c:strRef>
          </c:tx>
          <c:spPr>
            <a:ln w="28575" cap="rnd">
              <a:solidFill>
                <a:schemeClr val="accent6">
                  <a:lumMod val="50000"/>
                </a:schemeClr>
              </a:solidFill>
              <a:round/>
            </a:ln>
            <a:effectLst/>
          </c:spPr>
          <c:marker>
            <c:symbol val="triangle"/>
            <c:size val="5"/>
            <c:spPr>
              <a:solidFill>
                <a:schemeClr val="accent6">
                  <a:lumMod val="50000"/>
                </a:schemeClr>
              </a:solidFill>
              <a:ln w="9525">
                <a:solidFill>
                  <a:schemeClr val="accent6">
                    <a:lumMod val="50000"/>
                  </a:schemeClr>
                </a:solidFill>
              </a:ln>
              <a:effectLst/>
            </c:spPr>
          </c:marker>
          <c:dPt>
            <c:idx val="2"/>
            <c:marker>
              <c:symbol val="triangle"/>
              <c:size val="5"/>
              <c:spPr>
                <a:solidFill>
                  <a:schemeClr val="accent6">
                    <a:lumMod val="50000"/>
                  </a:schemeClr>
                </a:solidFill>
                <a:ln w="9525">
                  <a:solidFill>
                    <a:schemeClr val="accent6">
                      <a:lumMod val="50000"/>
                    </a:schemeClr>
                  </a:solidFill>
                </a:ln>
                <a:effectLst/>
              </c:spPr>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8-F1FF-4C7A-BBF4-640343BA9910}"/>
              </c:ext>
            </c:extLst>
          </c:dPt>
          <c:dPt>
            <c:idx val="3"/>
            <c:marker>
              <c:symbol val="triangle"/>
              <c:size val="5"/>
              <c:spPr>
                <a:solidFill>
                  <a:schemeClr val="accent6">
                    <a:lumMod val="50000"/>
                  </a:schemeClr>
                </a:solidFill>
                <a:ln w="9525">
                  <a:solidFill>
                    <a:schemeClr val="accent6">
                      <a:lumMod val="50000"/>
                    </a:schemeClr>
                  </a:solidFill>
                </a:ln>
                <a:effectLst/>
              </c:spPr>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A-F1FF-4C7A-BBF4-640343BA9910}"/>
              </c:ext>
            </c:extLst>
          </c:dPt>
          <c:dPt>
            <c:idx val="4"/>
            <c:marker>
              <c:symbol val="triangle"/>
              <c:size val="5"/>
              <c:spPr>
                <a:solidFill>
                  <a:schemeClr val="accent6">
                    <a:lumMod val="50000"/>
                  </a:schemeClr>
                </a:solidFill>
                <a:ln w="9525">
                  <a:solidFill>
                    <a:schemeClr val="accent6">
                      <a:lumMod val="50000"/>
                    </a:schemeClr>
                  </a:solidFill>
                </a:ln>
                <a:effectLst/>
              </c:spPr>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C-F1FF-4C7A-BBF4-640343BA991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50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Gráficos!$D$50:$T$50</c:f>
              <c:numCache>
                <c:formatCode>General</c:formatCode>
                <c:ptCount val="5"/>
                <c:pt idx="0">
                  <c:v>2016</c:v>
                </c:pt>
                <c:pt idx="1">
                  <c:v>2017</c:v>
                </c:pt>
                <c:pt idx="2">
                  <c:v>2018</c:v>
                </c:pt>
                <c:pt idx="3">
                  <c:v>2019</c:v>
                </c:pt>
                <c:pt idx="4">
                  <c:v>2020</c:v>
                </c:pt>
              </c:numCache>
              <c:extLst/>
            </c:numRef>
          </c:cat>
          <c:val>
            <c:numRef>
              <c:f>Gráficos!$D$53:$T$53</c:f>
              <c:numCache>
                <c:formatCode>_-* #,##0.0_-;\-* #,##0.0_-;_-* "-"??_-;_-@_-</c:formatCode>
                <c:ptCount val="5"/>
                <c:pt idx="0">
                  <c:v>21</c:v>
                </c:pt>
                <c:pt idx="1">
                  <c:v>20.016400000000001</c:v>
                </c:pt>
                <c:pt idx="2" formatCode="0.0">
                  <c:v>19.7</c:v>
                </c:pt>
                <c:pt idx="3" formatCode="0.0">
                  <c:v>19.2</c:v>
                </c:pt>
                <c:pt idx="4" formatCode="0.0">
                  <c:v>18.899999999999999</c:v>
                </c:pt>
              </c:numCache>
              <c:extLst/>
            </c:numRef>
          </c:val>
          <c:smooth val="0"/>
          <c:extLst>
            <c:ext xmlns:c16="http://schemas.microsoft.com/office/drawing/2014/chart" uri="{C3380CC4-5D6E-409C-BE32-E72D297353CC}">
              <c16:uniqueId val="{0000000D-F1FF-4C7A-BBF4-640343BA9910}"/>
            </c:ext>
          </c:extLst>
        </c:ser>
        <c:dLbls>
          <c:showLegendKey val="0"/>
          <c:showVal val="0"/>
          <c:showCatName val="0"/>
          <c:showSerName val="0"/>
          <c:showPercent val="0"/>
          <c:showBubbleSize val="0"/>
        </c:dLbls>
        <c:marker val="1"/>
        <c:smooth val="0"/>
        <c:axId val="295243712"/>
        <c:axId val="384575376"/>
      </c:lineChart>
      <c:lineChart>
        <c:grouping val="standard"/>
        <c:varyColors val="0"/>
        <c:ser>
          <c:idx val="2"/>
          <c:order val="2"/>
          <c:tx>
            <c:strRef>
              <c:f>Gráficos!$C$51</c:f>
              <c:strCache>
                <c:ptCount val="1"/>
                <c:pt idx="0">
                  <c:v>IPDt</c:v>
                </c:pt>
              </c:strCache>
            </c:strRef>
          </c:tx>
          <c:spPr>
            <a:ln w="28575" cap="rnd">
              <a:solidFill>
                <a:schemeClr val="accent3">
                  <a:lumMod val="50000"/>
                </a:schemeClr>
              </a:solidFill>
              <a:round/>
            </a:ln>
            <a:effectLst/>
          </c:spPr>
          <c:marker>
            <c:symbol val="diamond"/>
            <c:size val="5"/>
            <c:spPr>
              <a:solidFill>
                <a:schemeClr val="accent3">
                  <a:lumMod val="50000"/>
                </a:schemeClr>
              </a:solidFill>
              <a:ln w="9525">
                <a:solidFill>
                  <a:schemeClr val="accent3">
                    <a:lumMod val="50000"/>
                  </a:schemeClr>
                </a:solidFill>
              </a:ln>
              <a:effectLst/>
            </c:spPr>
          </c:marker>
          <c:dPt>
            <c:idx val="2"/>
            <c:marker>
              <c:symbol val="diamond"/>
              <c:size val="5"/>
              <c:spPr>
                <a:solidFill>
                  <a:schemeClr val="accent3">
                    <a:lumMod val="50000"/>
                  </a:schemeClr>
                </a:solidFill>
                <a:ln w="9525">
                  <a:solidFill>
                    <a:schemeClr val="accent3">
                      <a:lumMod val="50000"/>
                    </a:schemeClr>
                  </a:solidFill>
                </a:ln>
                <a:effectLst/>
              </c:spPr>
            </c:marker>
            <c:bubble3D val="0"/>
            <c:spPr>
              <a:ln w="28575" cap="rnd">
                <a:solidFill>
                  <a:schemeClr val="accent3">
                    <a:lumMod val="50000"/>
                  </a:schemeClr>
                </a:solidFill>
                <a:prstDash val="sysDash"/>
                <a:round/>
              </a:ln>
              <a:effectLst/>
            </c:spPr>
            <c:extLst>
              <c:ext xmlns:c16="http://schemas.microsoft.com/office/drawing/2014/chart" uri="{C3380CC4-5D6E-409C-BE32-E72D297353CC}">
                <c16:uniqueId val="{0000000F-F1FF-4C7A-BBF4-640343BA9910}"/>
              </c:ext>
            </c:extLst>
          </c:dPt>
          <c:dPt>
            <c:idx val="3"/>
            <c:marker>
              <c:symbol val="diamond"/>
              <c:size val="5"/>
              <c:spPr>
                <a:solidFill>
                  <a:schemeClr val="accent3">
                    <a:lumMod val="50000"/>
                  </a:schemeClr>
                </a:solidFill>
                <a:ln w="9525">
                  <a:solidFill>
                    <a:schemeClr val="accent3">
                      <a:lumMod val="50000"/>
                    </a:schemeClr>
                  </a:solidFill>
                </a:ln>
                <a:effectLst/>
              </c:spPr>
            </c:marker>
            <c:bubble3D val="0"/>
            <c:spPr>
              <a:ln w="28575" cap="rnd">
                <a:solidFill>
                  <a:schemeClr val="accent3">
                    <a:lumMod val="50000"/>
                  </a:schemeClr>
                </a:solidFill>
                <a:prstDash val="sysDash"/>
                <a:round/>
              </a:ln>
              <a:effectLst/>
            </c:spPr>
            <c:extLst>
              <c:ext xmlns:c16="http://schemas.microsoft.com/office/drawing/2014/chart" uri="{C3380CC4-5D6E-409C-BE32-E72D297353CC}">
                <c16:uniqueId val="{00000011-F1FF-4C7A-BBF4-640343BA9910}"/>
              </c:ext>
            </c:extLst>
          </c:dPt>
          <c:dPt>
            <c:idx val="4"/>
            <c:marker>
              <c:symbol val="diamond"/>
              <c:size val="5"/>
              <c:spPr>
                <a:solidFill>
                  <a:schemeClr val="accent3">
                    <a:lumMod val="50000"/>
                  </a:schemeClr>
                </a:solidFill>
                <a:ln w="9525">
                  <a:solidFill>
                    <a:schemeClr val="accent3">
                      <a:lumMod val="50000"/>
                    </a:schemeClr>
                  </a:solidFill>
                </a:ln>
                <a:effectLst/>
              </c:spPr>
            </c:marker>
            <c:bubble3D val="0"/>
            <c:spPr>
              <a:ln w="28575" cap="rnd">
                <a:solidFill>
                  <a:schemeClr val="accent3">
                    <a:lumMod val="50000"/>
                  </a:schemeClr>
                </a:solidFill>
                <a:prstDash val="sysDash"/>
                <a:round/>
              </a:ln>
              <a:effectLst/>
            </c:spPr>
            <c:extLst>
              <c:ext xmlns:c16="http://schemas.microsoft.com/office/drawing/2014/chart" uri="{C3380CC4-5D6E-409C-BE32-E72D297353CC}">
                <c16:uniqueId val="{00000013-F1FF-4C7A-BBF4-640343BA991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50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Gráficos!$D$50:$T$50</c:f>
              <c:numCache>
                <c:formatCode>General</c:formatCode>
                <c:ptCount val="5"/>
                <c:pt idx="0">
                  <c:v>2016</c:v>
                </c:pt>
                <c:pt idx="1">
                  <c:v>2017</c:v>
                </c:pt>
                <c:pt idx="2">
                  <c:v>2018</c:v>
                </c:pt>
                <c:pt idx="3">
                  <c:v>2019</c:v>
                </c:pt>
                <c:pt idx="4">
                  <c:v>2020</c:v>
                </c:pt>
              </c:numCache>
              <c:extLst/>
            </c:numRef>
          </c:cat>
          <c:val>
            <c:numRef>
              <c:f>Gráficos!$D$51:$T$51</c:f>
              <c:numCache>
                <c:formatCode>_-* #,##0_-;\-* #,##0_-;_-* "-"??_-;_-@_-</c:formatCode>
                <c:ptCount val="5"/>
                <c:pt idx="0">
                  <c:v>308</c:v>
                </c:pt>
                <c:pt idx="1">
                  <c:v>302</c:v>
                </c:pt>
                <c:pt idx="2" formatCode="General">
                  <c:v>293</c:v>
                </c:pt>
                <c:pt idx="3" formatCode="General">
                  <c:v>283</c:v>
                </c:pt>
                <c:pt idx="4" formatCode="General">
                  <c:v>273</c:v>
                </c:pt>
              </c:numCache>
              <c:extLst/>
            </c:numRef>
          </c:val>
          <c:smooth val="0"/>
          <c:extLst>
            <c:ext xmlns:c16="http://schemas.microsoft.com/office/drawing/2014/chart" uri="{C3380CC4-5D6E-409C-BE32-E72D297353CC}">
              <c16:uniqueId val="{00000014-F1FF-4C7A-BBF4-640343BA9910}"/>
            </c:ext>
          </c:extLst>
        </c:ser>
        <c:dLbls>
          <c:showLegendKey val="0"/>
          <c:showVal val="0"/>
          <c:showCatName val="0"/>
          <c:showSerName val="0"/>
          <c:showPercent val="0"/>
          <c:showBubbleSize val="0"/>
        </c:dLbls>
        <c:marker val="1"/>
        <c:smooth val="0"/>
        <c:axId val="500727568"/>
        <c:axId val="660605392"/>
      </c:lineChart>
      <c:catAx>
        <c:axId val="29524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pt-BR"/>
          </a:p>
        </c:txPr>
        <c:crossAx val="384575376"/>
        <c:crosses val="autoZero"/>
        <c:auto val="1"/>
        <c:lblAlgn val="ctr"/>
        <c:lblOffset val="100"/>
        <c:noMultiLvlLbl val="0"/>
      </c:catAx>
      <c:valAx>
        <c:axId val="384575376"/>
        <c:scaling>
          <c:orientation val="minMax"/>
          <c:max val="55"/>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pt-BR" sz="1400" b="1" i="0" baseline="0">
                    <a:solidFill>
                      <a:schemeClr val="tx2"/>
                    </a:solidFill>
                    <a:effectLst/>
                  </a:rPr>
                  <a:t>Índices de Perdas (%)</a:t>
                </a:r>
                <a:endParaRPr lang="pt-BR" sz="1400">
                  <a:solidFill>
                    <a:schemeClr val="tx2"/>
                  </a:solidFill>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pt-BR"/>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lumMod val="20000"/>
                    <a:lumOff val="80000"/>
                  </a:schemeClr>
                </a:solidFill>
                <a:latin typeface="+mn-lt"/>
                <a:ea typeface="+mn-ea"/>
                <a:cs typeface="+mn-cs"/>
              </a:defRPr>
            </a:pPr>
            <a:endParaRPr lang="pt-BR"/>
          </a:p>
        </c:txPr>
        <c:crossAx val="295243712"/>
        <c:crosses val="autoZero"/>
        <c:crossBetween val="between"/>
      </c:valAx>
      <c:valAx>
        <c:axId val="660605392"/>
        <c:scaling>
          <c:orientation val="minMax"/>
          <c:max val="600"/>
          <c:min val="0"/>
        </c:scaling>
        <c:delete val="0"/>
        <c:axPos val="r"/>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pt-BR" sz="1400" b="1">
                    <a:solidFill>
                      <a:schemeClr val="tx2"/>
                    </a:solidFill>
                  </a:rPr>
                  <a:t>IPDt</a:t>
                </a:r>
                <a:r>
                  <a:rPr lang="pt-BR" sz="1400" b="1" baseline="0">
                    <a:solidFill>
                      <a:schemeClr val="tx2"/>
                    </a:solidFill>
                  </a:rPr>
                  <a:t> (L/Lig. x Dia)</a:t>
                </a:r>
                <a:endParaRPr lang="pt-BR" sz="1400" b="1">
                  <a:solidFill>
                    <a:schemeClr val="tx2"/>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pt-BR"/>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lumMod val="20000"/>
                    <a:lumOff val="80000"/>
                  </a:schemeClr>
                </a:solidFill>
                <a:latin typeface="+mn-lt"/>
                <a:ea typeface="+mn-ea"/>
                <a:cs typeface="+mn-cs"/>
              </a:defRPr>
            </a:pPr>
            <a:endParaRPr lang="pt-BR"/>
          </a:p>
        </c:txPr>
        <c:crossAx val="500727568"/>
        <c:crosses val="max"/>
        <c:crossBetween val="between"/>
      </c:valAx>
      <c:catAx>
        <c:axId val="500727568"/>
        <c:scaling>
          <c:orientation val="minMax"/>
        </c:scaling>
        <c:delete val="1"/>
        <c:axPos val="t"/>
        <c:numFmt formatCode="General" sourceLinked="1"/>
        <c:majorTickMark val="out"/>
        <c:minorTickMark val="none"/>
        <c:tickLblPos val="nextTo"/>
        <c:crossAx val="660605392"/>
        <c:crosses val="max"/>
        <c:auto val="1"/>
        <c:lblAlgn val="ctr"/>
        <c:lblOffset val="100"/>
        <c:noMultiLvlLbl val="0"/>
      </c:cat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0C23681-AEDB-4C39-9637-BFD7BA03541E}" type="datetimeFigureOut">
              <a:rPr lang="pt-BR" smtClean="0"/>
              <a:t>12/04/2018</a:t>
            </a:fld>
            <a:endParaRPr lang="pt-BR"/>
          </a:p>
        </p:txBody>
      </p:sp>
      <p:sp>
        <p:nvSpPr>
          <p:cNvPr id="4" name="Espaço Reservado para Rodapé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FFFD823-03BF-46F0-9C16-E0A853FBDB7D}" type="slidenum">
              <a:rPr lang="pt-BR" smtClean="0"/>
              <a:t>‹nº›</a:t>
            </a:fld>
            <a:endParaRPr lang="pt-BR"/>
          </a:p>
        </p:txBody>
      </p:sp>
    </p:spTree>
    <p:extLst>
      <p:ext uri="{BB962C8B-B14F-4D97-AF65-F5344CB8AC3E}">
        <p14:creationId xmlns:p14="http://schemas.microsoft.com/office/powerpoint/2010/main" val="783125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9DCA2C41-1BDC-403A-ACF2-4C26DC8A2611}" type="datetimeFigureOut">
              <a:rPr lang="en-US" smtClean="0"/>
              <a:t>4/12/2018</a:t>
            </a:fld>
            <a:endParaRPr lang="en-US"/>
          </a:p>
        </p:txBody>
      </p:sp>
      <p:sp>
        <p:nvSpPr>
          <p:cNvPr id="4" name="Espaço Reservado para Imagem de Slide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6B43B0F9-F06B-49D5-B5C2-E2EC7D620E95}" type="slidenum">
              <a:rPr lang="en-US" smtClean="0"/>
              <a:t>‹nº›</a:t>
            </a:fld>
            <a:endParaRPr lang="en-US"/>
          </a:p>
        </p:txBody>
      </p:sp>
    </p:spTree>
    <p:extLst>
      <p:ext uri="{BB962C8B-B14F-4D97-AF65-F5344CB8AC3E}">
        <p14:creationId xmlns:p14="http://schemas.microsoft.com/office/powerpoint/2010/main" val="98587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a:p>
        </p:txBody>
      </p:sp>
      <p:sp>
        <p:nvSpPr>
          <p:cNvPr id="4" name="Espaço Reservado para Número de Slide 3"/>
          <p:cNvSpPr>
            <a:spLocks noGrp="1"/>
          </p:cNvSpPr>
          <p:nvPr>
            <p:ph type="sldNum" sz="quarter" idx="10"/>
          </p:nvPr>
        </p:nvSpPr>
        <p:spPr/>
        <p:txBody>
          <a:bodyPr/>
          <a:lstStyle/>
          <a:p>
            <a:fld id="{6B43B0F9-F06B-49D5-B5C2-E2EC7D620E95}" type="slidenum">
              <a:rPr lang="en-US" smtClean="0"/>
              <a:t>24</a:t>
            </a:fld>
            <a:endParaRPr lang="en-US"/>
          </a:p>
        </p:txBody>
      </p:sp>
    </p:spTree>
    <p:extLst>
      <p:ext uri="{BB962C8B-B14F-4D97-AF65-F5344CB8AC3E}">
        <p14:creationId xmlns:p14="http://schemas.microsoft.com/office/powerpoint/2010/main" val="163648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67F9FC8-B04A-46B5-9C7E-329CE51CC239}" type="datetimeFigureOut">
              <a:rPr lang="pt-BR" smtClean="0"/>
              <a:t>12/04/2018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24BD83-EDF1-4820-8CC3-499E5586580A}" type="slidenum">
              <a:rPr lang="pt-BR" smtClean="0"/>
              <a:t>‹nº›</a:t>
            </a:fld>
            <a:endParaRPr lang="pt-BR"/>
          </a:p>
        </p:txBody>
      </p:sp>
    </p:spTree>
    <p:extLst>
      <p:ext uri="{BB962C8B-B14F-4D97-AF65-F5344CB8AC3E}">
        <p14:creationId xmlns:p14="http://schemas.microsoft.com/office/powerpoint/2010/main" val="123899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67F9FC8-B04A-46B5-9C7E-329CE51CC239}" type="datetimeFigureOut">
              <a:rPr lang="pt-BR" smtClean="0"/>
              <a:t>12/04/2018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24BD83-EDF1-4820-8CC3-499E5586580A}" type="slidenum">
              <a:rPr lang="pt-BR" smtClean="0"/>
              <a:t>‹nº›</a:t>
            </a:fld>
            <a:endParaRPr lang="pt-BR"/>
          </a:p>
        </p:txBody>
      </p:sp>
    </p:spTree>
    <p:extLst>
      <p:ext uri="{BB962C8B-B14F-4D97-AF65-F5344CB8AC3E}">
        <p14:creationId xmlns:p14="http://schemas.microsoft.com/office/powerpoint/2010/main" val="28951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67F9FC8-B04A-46B5-9C7E-329CE51CC239}" type="datetimeFigureOut">
              <a:rPr lang="pt-BR" smtClean="0"/>
              <a:t>12/04/2018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24BD83-EDF1-4820-8CC3-499E5586580A}" type="slidenum">
              <a:rPr lang="pt-BR" smtClean="0"/>
              <a:t>‹nº›</a:t>
            </a:fld>
            <a:endParaRPr lang="pt-BR"/>
          </a:p>
        </p:txBody>
      </p:sp>
    </p:spTree>
    <p:extLst>
      <p:ext uri="{BB962C8B-B14F-4D97-AF65-F5344CB8AC3E}">
        <p14:creationId xmlns:p14="http://schemas.microsoft.com/office/powerpoint/2010/main" val="232004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com titulo e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0"/>
          <p:cNvSpPr>
            <a:spLocks noGrp="1"/>
          </p:cNvSpPr>
          <p:nvPr>
            <p:ph type="title"/>
          </p:nvPr>
        </p:nvSpPr>
        <p:spPr>
          <a:xfrm>
            <a:off x="71406" y="61640"/>
            <a:ext cx="9012523" cy="442035"/>
          </a:xfrm>
          <a:solidFill>
            <a:srgbClr val="2080C0"/>
          </a:solidFill>
        </p:spPr>
        <p:txBody>
          <a:bodyPr vert="horz" wrap="square" lIns="36000" tIns="36000" rIns="36000" bIns="36000" rtlCol="0" anchor="ctr" anchorCtr="0">
            <a:spAutoFit/>
          </a:bodyPr>
          <a:lstStyle>
            <a:lvl1pPr marL="355600" indent="0" algn="l">
              <a:defRPr>
                <a:solidFill>
                  <a:schemeClr val="bg1"/>
                </a:solidFill>
              </a:defRPr>
            </a:lvl1pPr>
          </a:lstStyle>
          <a:p>
            <a:r>
              <a:rPr lang="pt-BR" dirty="0" smtClean="0">
                <a:solidFill>
                  <a:schemeClr val="bg1"/>
                </a:solidFill>
              </a:rPr>
              <a:t>Contexto</a:t>
            </a:r>
            <a:endParaRPr lang="pt-BR" dirty="0">
              <a:solidFill>
                <a:schemeClr val="bg1"/>
              </a:solidFill>
            </a:endParaRPr>
          </a:p>
        </p:txBody>
      </p:sp>
      <p:sp>
        <p:nvSpPr>
          <p:cNvPr id="13" name="Título 1"/>
          <p:cNvSpPr txBox="1">
            <a:spLocks/>
          </p:cNvSpPr>
          <p:nvPr userDrawn="1"/>
        </p:nvSpPr>
        <p:spPr>
          <a:xfrm>
            <a:off x="71406" y="500042"/>
            <a:ext cx="9001188" cy="6286544"/>
          </a:xfrm>
          <a:prstGeom prst="rect">
            <a:avLst/>
          </a:prstGeom>
        </p:spPr>
        <p:txBody>
          <a:bodyPr vert="horz" wrap="square" lIns="36000" tIns="36000" rIns="36000" bIns="36000" rtlCol="0" anchor="t">
            <a:noAutofit/>
          </a:bodyPr>
          <a:lstStyle>
            <a:lvl1pPr algn="l">
              <a:defRPr sz="2400" b="1">
                <a:solidFill>
                  <a:srgbClr val="003366"/>
                </a:solidFill>
                <a:latin typeface="Arial" pitchFamily="34" charset="0"/>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t-BR" sz="2000" b="0" i="0" u="none" strike="noStrike" kern="1200" cap="none" spc="0" normalizeH="0" baseline="0" noProof="0" dirty="0">
              <a:ln>
                <a:noFill/>
              </a:ln>
              <a:solidFill>
                <a:srgbClr val="002142"/>
              </a:solidFill>
              <a:effectLst/>
              <a:uLnTx/>
              <a:uFillTx/>
              <a:latin typeface="Arial" pitchFamily="34" charset="0"/>
              <a:ea typeface="+mj-ea"/>
              <a:cs typeface="Arial" pitchFamily="34" charset="0"/>
            </a:endParaRPr>
          </a:p>
        </p:txBody>
      </p:sp>
      <p:sp>
        <p:nvSpPr>
          <p:cNvPr id="20" name="Espaço Reservado para Texto 19"/>
          <p:cNvSpPr>
            <a:spLocks noGrp="1"/>
          </p:cNvSpPr>
          <p:nvPr>
            <p:ph type="body" sz="quarter" idx="10"/>
          </p:nvPr>
        </p:nvSpPr>
        <p:spPr>
          <a:xfrm>
            <a:off x="71454" y="683695"/>
            <a:ext cx="9001045" cy="349702"/>
          </a:xfrm>
          <a:prstGeom prst="rect">
            <a:avLst/>
          </a:prstGeom>
        </p:spPr>
        <p:txBody>
          <a:bodyPr wrap="square" lIns="36000" tIns="36000" rIns="36000" bIns="36000">
            <a:spAutoFit/>
          </a:bodyPr>
          <a:lstStyle>
            <a:lvl1pPr marL="0" indent="0">
              <a:buNone/>
              <a:defRPr sz="2000">
                <a:solidFill>
                  <a:schemeClr val="tx2">
                    <a:lumMod val="50000"/>
                  </a:schemeClr>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pt-BR" dirty="0" smtClean="0"/>
              <a:t>Clique para editar o texto mestre</a:t>
            </a:r>
          </a:p>
        </p:txBody>
      </p:sp>
    </p:spTree>
    <p:extLst>
      <p:ext uri="{BB962C8B-B14F-4D97-AF65-F5344CB8AC3E}">
        <p14:creationId xmlns:p14="http://schemas.microsoft.com/office/powerpoint/2010/main" val="3083314157"/>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pic>
        <p:nvPicPr>
          <p:cNvPr id="7"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7"/>
          <p:cNvPicPr>
            <a:picLocks noChangeAspect="1"/>
          </p:cNvPicPr>
          <p:nvPr userDrawn="1"/>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grpSp>
        <p:nvGrpSpPr>
          <p:cNvPr id="9" name="Grupo 8"/>
          <p:cNvGrpSpPr/>
          <p:nvPr userDrawn="1"/>
        </p:nvGrpSpPr>
        <p:grpSpPr>
          <a:xfrm>
            <a:off x="-5266" y="0"/>
            <a:ext cx="9168187" cy="836712"/>
            <a:chOff x="-5266" y="0"/>
            <a:chExt cx="9168187" cy="836712"/>
          </a:xfrm>
        </p:grpSpPr>
        <p:sp>
          <p:nvSpPr>
            <p:cNvPr id="10" name="Retângulo 9"/>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pic>
        <p:nvPicPr>
          <p:cNvPr id="12" name="Imagem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Tree>
    <p:extLst>
      <p:ext uri="{BB962C8B-B14F-4D97-AF65-F5344CB8AC3E}">
        <p14:creationId xmlns:p14="http://schemas.microsoft.com/office/powerpoint/2010/main" val="71124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67F9FC8-B04A-46B5-9C7E-329CE51CC239}" type="datetimeFigureOut">
              <a:rPr lang="pt-BR" smtClean="0"/>
              <a:t>12/04/2018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24BD83-EDF1-4820-8CC3-499E5586580A}" type="slidenum">
              <a:rPr lang="pt-BR" smtClean="0"/>
              <a:t>‹nº›</a:t>
            </a:fld>
            <a:endParaRPr lang="pt-BR"/>
          </a:p>
        </p:txBody>
      </p:sp>
    </p:spTree>
    <p:extLst>
      <p:ext uri="{BB962C8B-B14F-4D97-AF65-F5344CB8AC3E}">
        <p14:creationId xmlns:p14="http://schemas.microsoft.com/office/powerpoint/2010/main" val="167514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67F9FC8-B04A-46B5-9C7E-329CE51CC239}" type="datetimeFigureOut">
              <a:rPr lang="pt-BR" smtClean="0"/>
              <a:t>12/04/2018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24BD83-EDF1-4820-8CC3-499E5586580A}" type="slidenum">
              <a:rPr lang="pt-BR" smtClean="0"/>
              <a:t>‹nº›</a:t>
            </a:fld>
            <a:endParaRPr lang="pt-BR"/>
          </a:p>
        </p:txBody>
      </p:sp>
    </p:spTree>
    <p:extLst>
      <p:ext uri="{BB962C8B-B14F-4D97-AF65-F5344CB8AC3E}">
        <p14:creationId xmlns:p14="http://schemas.microsoft.com/office/powerpoint/2010/main" val="53792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67F9FC8-B04A-46B5-9C7E-329CE51CC239}" type="datetimeFigureOut">
              <a:rPr lang="pt-BR" smtClean="0"/>
              <a:t>12/04/2018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D24BD83-EDF1-4820-8CC3-499E5586580A}" type="slidenum">
              <a:rPr lang="pt-BR" smtClean="0"/>
              <a:t>‹nº›</a:t>
            </a:fld>
            <a:endParaRPr lang="pt-BR"/>
          </a:p>
        </p:txBody>
      </p:sp>
    </p:spTree>
    <p:extLst>
      <p:ext uri="{BB962C8B-B14F-4D97-AF65-F5344CB8AC3E}">
        <p14:creationId xmlns:p14="http://schemas.microsoft.com/office/powerpoint/2010/main" val="21452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67F9FC8-B04A-46B5-9C7E-329CE51CC239}" type="datetimeFigureOut">
              <a:rPr lang="pt-BR" smtClean="0"/>
              <a:t>12/04/2018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D24BD83-EDF1-4820-8CC3-499E5586580A}" type="slidenum">
              <a:rPr lang="pt-BR" smtClean="0"/>
              <a:t>‹nº›</a:t>
            </a:fld>
            <a:endParaRPr lang="pt-BR"/>
          </a:p>
        </p:txBody>
      </p:sp>
    </p:spTree>
    <p:extLst>
      <p:ext uri="{BB962C8B-B14F-4D97-AF65-F5344CB8AC3E}">
        <p14:creationId xmlns:p14="http://schemas.microsoft.com/office/powerpoint/2010/main" val="306066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67F9FC8-B04A-46B5-9C7E-329CE51CC239}" type="datetimeFigureOut">
              <a:rPr lang="pt-BR" smtClean="0"/>
              <a:t>12/04/2018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D24BD83-EDF1-4820-8CC3-499E5586580A}" type="slidenum">
              <a:rPr lang="pt-BR" smtClean="0"/>
              <a:t>‹nº›</a:t>
            </a:fld>
            <a:endParaRPr lang="pt-BR"/>
          </a:p>
        </p:txBody>
      </p:sp>
    </p:spTree>
    <p:extLst>
      <p:ext uri="{BB962C8B-B14F-4D97-AF65-F5344CB8AC3E}">
        <p14:creationId xmlns:p14="http://schemas.microsoft.com/office/powerpoint/2010/main" val="30595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67F9FC8-B04A-46B5-9C7E-329CE51CC239}" type="datetimeFigureOut">
              <a:rPr lang="pt-BR" smtClean="0"/>
              <a:t>12/04/2018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D24BD83-EDF1-4820-8CC3-499E5586580A}" type="slidenum">
              <a:rPr lang="pt-BR" smtClean="0"/>
              <a:t>‹nº›</a:t>
            </a:fld>
            <a:endParaRPr lang="pt-BR"/>
          </a:p>
        </p:txBody>
      </p:sp>
    </p:spTree>
    <p:extLst>
      <p:ext uri="{BB962C8B-B14F-4D97-AF65-F5344CB8AC3E}">
        <p14:creationId xmlns:p14="http://schemas.microsoft.com/office/powerpoint/2010/main" val="406655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67F9FC8-B04A-46B5-9C7E-329CE51CC239}" type="datetimeFigureOut">
              <a:rPr lang="pt-BR" smtClean="0"/>
              <a:t>12/04/2018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D24BD83-EDF1-4820-8CC3-499E5586580A}" type="slidenum">
              <a:rPr lang="pt-BR" smtClean="0"/>
              <a:t>‹nº›</a:t>
            </a:fld>
            <a:endParaRPr lang="pt-BR"/>
          </a:p>
        </p:txBody>
      </p:sp>
    </p:spTree>
    <p:extLst>
      <p:ext uri="{BB962C8B-B14F-4D97-AF65-F5344CB8AC3E}">
        <p14:creationId xmlns:p14="http://schemas.microsoft.com/office/powerpoint/2010/main" val="138116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67F9FC8-B04A-46B5-9C7E-329CE51CC239}" type="datetimeFigureOut">
              <a:rPr lang="pt-BR" smtClean="0"/>
              <a:t>12/04/2018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D24BD83-EDF1-4820-8CC3-499E5586580A}" type="slidenum">
              <a:rPr lang="pt-BR" smtClean="0"/>
              <a:t>‹nº›</a:t>
            </a:fld>
            <a:endParaRPr lang="pt-BR"/>
          </a:p>
        </p:txBody>
      </p:sp>
    </p:spTree>
    <p:extLst>
      <p:ext uri="{BB962C8B-B14F-4D97-AF65-F5344CB8AC3E}">
        <p14:creationId xmlns:p14="http://schemas.microsoft.com/office/powerpoint/2010/main" val="181665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F9FC8-B04A-46B5-9C7E-329CE51CC239}" type="datetimeFigureOut">
              <a:rPr lang="pt-BR" smtClean="0"/>
              <a:t>12/04/2018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4BD83-EDF1-4820-8CC3-499E5586580A}" type="slidenum">
              <a:rPr lang="pt-BR" smtClean="0"/>
              <a:t>‹nº›</a:t>
            </a:fld>
            <a:endParaRPr lang="pt-BR"/>
          </a:p>
        </p:txBody>
      </p:sp>
    </p:spTree>
    <p:extLst>
      <p:ext uri="{BB962C8B-B14F-4D97-AF65-F5344CB8AC3E}">
        <p14:creationId xmlns:p14="http://schemas.microsoft.com/office/powerpoint/2010/main" val="1166205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Planilha_do_Microsoft_Excel.xlsx"/><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ixaDeTexto 10"/>
          <p:cNvSpPr txBox="1"/>
          <p:nvPr/>
        </p:nvSpPr>
        <p:spPr>
          <a:xfrm>
            <a:off x="277278" y="187523"/>
            <a:ext cx="7056784" cy="461665"/>
          </a:xfrm>
          <a:prstGeom prst="rect">
            <a:avLst/>
          </a:prstGeom>
          <a:noFill/>
        </p:spPr>
        <p:txBody>
          <a:bodyPr wrap="square" rtlCol="0">
            <a:spAutoFit/>
          </a:bodyPr>
          <a:lstStyle/>
          <a:p>
            <a:r>
              <a:rPr lang="pt-BR" sz="2400" b="1" dirty="0" smtClean="0">
                <a:solidFill>
                  <a:schemeClr val="bg1"/>
                </a:solidFill>
              </a:rPr>
              <a:t>Sabesp</a:t>
            </a:r>
            <a:endParaRPr lang="pt-BR" b="1" dirty="0">
              <a:solidFill>
                <a:schemeClr val="bg1"/>
              </a:solidFill>
            </a:endParaRPr>
          </a:p>
        </p:txBody>
      </p:sp>
      <p:pic>
        <p:nvPicPr>
          <p:cNvPr id="10" name="Imagem 9"/>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grpSp>
        <p:nvGrpSpPr>
          <p:cNvPr id="2" name="Grupo 1"/>
          <p:cNvGrpSpPr/>
          <p:nvPr/>
        </p:nvGrpSpPr>
        <p:grpSpPr>
          <a:xfrm>
            <a:off x="-5266" y="2480017"/>
            <a:ext cx="9185778" cy="1441239"/>
            <a:chOff x="-5266" y="2480017"/>
            <a:chExt cx="9185778" cy="1441239"/>
          </a:xfrm>
        </p:grpSpPr>
        <p:sp>
          <p:nvSpPr>
            <p:cNvPr id="12" name="Retângulo 11"/>
            <p:cNvSpPr/>
            <p:nvPr/>
          </p:nvSpPr>
          <p:spPr>
            <a:xfrm>
              <a:off x="-5266" y="2480017"/>
              <a:ext cx="9149266" cy="1440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8964488" y="2481096"/>
              <a:ext cx="216024" cy="14401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4" name="CaixaDeTexto 13"/>
          <p:cNvSpPr txBox="1"/>
          <p:nvPr/>
        </p:nvSpPr>
        <p:spPr>
          <a:xfrm>
            <a:off x="107504" y="2420888"/>
            <a:ext cx="7920880" cy="1395254"/>
          </a:xfrm>
          <a:prstGeom prst="rect">
            <a:avLst/>
          </a:prstGeom>
          <a:noFill/>
        </p:spPr>
        <p:txBody>
          <a:bodyPr wrap="square" rtlCol="0">
            <a:spAutoFit/>
          </a:bodyPr>
          <a:lstStyle/>
          <a:p>
            <a:pPr>
              <a:lnSpc>
                <a:spcPts val="4000"/>
              </a:lnSpc>
            </a:pPr>
            <a:r>
              <a:rPr lang="pt-BR" sz="2800" b="1" dirty="0">
                <a:solidFill>
                  <a:schemeClr val="bg1"/>
                </a:solidFill>
              </a:rPr>
              <a:t>2ª. REVISÃO TARIFÁRIA ORDINÁRIA DA </a:t>
            </a:r>
            <a:r>
              <a:rPr lang="pt-BR" sz="2800" b="1" dirty="0" smtClean="0">
                <a:solidFill>
                  <a:schemeClr val="bg1"/>
                </a:solidFill>
              </a:rPr>
              <a:t>SABESP</a:t>
            </a:r>
          </a:p>
          <a:p>
            <a:pPr>
              <a:lnSpc>
                <a:spcPts val="4000"/>
              </a:lnSpc>
            </a:pPr>
            <a:r>
              <a:rPr lang="pt-BR" sz="2400" b="1" dirty="0">
                <a:solidFill>
                  <a:schemeClr val="bg1"/>
                </a:solidFill>
              </a:rPr>
              <a:t>Nota Técnica Preliminar - </a:t>
            </a:r>
            <a:r>
              <a:rPr lang="pt-BR" sz="2400" b="1" dirty="0" smtClean="0">
                <a:solidFill>
                  <a:schemeClr val="bg1"/>
                </a:solidFill>
              </a:rPr>
              <a:t>NT.F-0004-2018</a:t>
            </a:r>
          </a:p>
          <a:p>
            <a:r>
              <a:rPr lang="pt-BR" b="1" dirty="0" smtClean="0">
                <a:solidFill>
                  <a:schemeClr val="bg1"/>
                </a:solidFill>
              </a:rPr>
              <a:t>12 </a:t>
            </a:r>
            <a:r>
              <a:rPr lang="pt-BR" b="1" dirty="0" smtClean="0">
                <a:solidFill>
                  <a:schemeClr val="bg1"/>
                </a:solidFill>
              </a:rPr>
              <a:t>de abril de 2018</a:t>
            </a:r>
            <a:endParaRPr lang="pt-BR" sz="1400" b="1" dirty="0">
              <a:solidFill>
                <a:schemeClr val="bg1"/>
              </a:solidFill>
            </a:endParaRPr>
          </a:p>
        </p:txBody>
      </p:sp>
      <p:cxnSp>
        <p:nvCxnSpPr>
          <p:cNvPr id="18" name="Conector reto 17"/>
          <p:cNvCxnSpPr/>
          <p:nvPr/>
        </p:nvCxnSpPr>
        <p:spPr>
          <a:xfrm>
            <a:off x="-5266" y="2996952"/>
            <a:ext cx="6953530" cy="2465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m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9818" y="2406002"/>
            <a:ext cx="1162662" cy="1645312"/>
          </a:xfrm>
          <a:prstGeom prst="rect">
            <a:avLst/>
          </a:prstGeom>
        </p:spPr>
      </p:pic>
    </p:spTree>
    <p:extLst>
      <p:ext uri="{BB962C8B-B14F-4D97-AF65-F5344CB8AC3E}">
        <p14:creationId xmlns:p14="http://schemas.microsoft.com/office/powerpoint/2010/main" val="2199312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161511" y="954841"/>
            <a:ext cx="8706386" cy="4949434"/>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431540" y="1583795"/>
            <a:ext cx="825633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marL="342900" indent="-342900" algn="just">
              <a:buFont typeface="Arial" panose="020B0604020202020204" pitchFamily="34" charset="0"/>
              <a:buChar char="•"/>
            </a:pPr>
            <a:r>
              <a:rPr lang="pt-BR" sz="2000" dirty="0" smtClean="0">
                <a:solidFill>
                  <a:schemeClr val="tx2"/>
                </a:solidFill>
                <a:latin typeface="Calibri" panose="020F0502020204030204" pitchFamily="34" charset="0"/>
              </a:rPr>
              <a:t>Mais restritiva que a meta regulatória imposta na etapa inicial da 2ª RTO </a:t>
            </a:r>
          </a:p>
          <a:p>
            <a:pPr marL="342900" indent="-342900" algn="just">
              <a:buFont typeface="Arial" panose="020B0604020202020204" pitchFamily="34" charset="0"/>
              <a:buChar char="•"/>
            </a:pPr>
            <a:endParaRPr lang="pt-BR" sz="2000" dirty="0" smtClean="0">
              <a:solidFill>
                <a:schemeClr val="tx2"/>
              </a:solidFill>
              <a:latin typeface="Calibri" panose="020F0502020204030204" pitchFamily="34" charset="0"/>
            </a:endParaRPr>
          </a:p>
          <a:p>
            <a:pPr marL="342900" indent="-342900" algn="just">
              <a:buFont typeface="Arial" panose="020B0604020202020204" pitchFamily="34" charset="0"/>
              <a:buChar char="•"/>
            </a:pPr>
            <a:r>
              <a:rPr lang="pt-BR" sz="2000" dirty="0">
                <a:solidFill>
                  <a:schemeClr val="tx2"/>
                </a:solidFill>
                <a:latin typeface="Calibri" panose="020F0502020204030204" pitchFamily="34" charset="0"/>
              </a:rPr>
              <a:t>Deliberação </a:t>
            </a:r>
            <a:r>
              <a:rPr lang="pt-BR" sz="2000" dirty="0" smtClean="0">
                <a:solidFill>
                  <a:schemeClr val="tx2"/>
                </a:solidFill>
                <a:latin typeface="Calibri" panose="020F0502020204030204" pitchFamily="34" charset="0"/>
              </a:rPr>
              <a:t>ARSESP n.º </a:t>
            </a:r>
            <a:r>
              <a:rPr lang="pt-BR" sz="2000" dirty="0">
                <a:solidFill>
                  <a:schemeClr val="tx2"/>
                </a:solidFill>
                <a:latin typeface="Calibri" panose="020F0502020204030204" pitchFamily="34" charset="0"/>
              </a:rPr>
              <a:t>753 de 10/10/2017, que definiu o P0 </a:t>
            </a:r>
            <a:r>
              <a:rPr lang="pt-BR" sz="2000" dirty="0" smtClean="0">
                <a:solidFill>
                  <a:schemeClr val="tx2"/>
                </a:solidFill>
                <a:latin typeface="Calibri" panose="020F0502020204030204" pitchFamily="34" charset="0"/>
              </a:rPr>
              <a:t>preliminar, estabeleceu a meta de 273 L/</a:t>
            </a:r>
            <a:r>
              <a:rPr lang="pt-BR" sz="2000" dirty="0" err="1" smtClean="0">
                <a:solidFill>
                  <a:schemeClr val="tx2"/>
                </a:solidFill>
                <a:latin typeface="Calibri" panose="020F0502020204030204" pitchFamily="34" charset="0"/>
              </a:rPr>
              <a:t>lig.dia</a:t>
            </a:r>
            <a:r>
              <a:rPr lang="pt-BR" sz="2000" dirty="0" smtClean="0">
                <a:solidFill>
                  <a:schemeClr val="tx2"/>
                </a:solidFill>
                <a:latin typeface="Calibri" panose="020F0502020204030204" pitchFamily="34" charset="0"/>
              </a:rPr>
              <a:t> – vide Nota </a:t>
            </a:r>
            <a:r>
              <a:rPr lang="pt-BR" sz="2000" dirty="0">
                <a:solidFill>
                  <a:schemeClr val="tx2"/>
                </a:solidFill>
                <a:latin typeface="Calibri" panose="020F0502020204030204" pitchFamily="34" charset="0"/>
              </a:rPr>
              <a:t>Técnica Final </a:t>
            </a:r>
            <a:r>
              <a:rPr lang="pt-BR" sz="2000" dirty="0" smtClean="0">
                <a:solidFill>
                  <a:schemeClr val="tx2"/>
                </a:solidFill>
                <a:latin typeface="Calibri" panose="020F0502020204030204" pitchFamily="34" charset="0"/>
              </a:rPr>
              <a:t>NT/F/004/2017 </a:t>
            </a:r>
            <a:r>
              <a:rPr lang="pt-BR" sz="2000" dirty="0">
                <a:solidFill>
                  <a:schemeClr val="tx2"/>
                </a:solidFill>
                <a:latin typeface="Calibri" panose="020F0502020204030204" pitchFamily="34" charset="0"/>
              </a:rPr>
              <a:t>– página </a:t>
            </a:r>
            <a:r>
              <a:rPr lang="pt-BR" sz="2000" dirty="0" smtClean="0">
                <a:solidFill>
                  <a:schemeClr val="tx2"/>
                </a:solidFill>
                <a:latin typeface="Calibri" panose="020F0502020204030204" pitchFamily="34" charset="0"/>
              </a:rPr>
              <a:t>28</a:t>
            </a:r>
          </a:p>
          <a:p>
            <a:pPr marL="342900" indent="-342900" algn="just">
              <a:buFont typeface="Arial" panose="020B0604020202020204" pitchFamily="34" charset="0"/>
              <a:buChar char="•"/>
            </a:pPr>
            <a:endParaRPr lang="pt-BR" sz="2000" dirty="0">
              <a:solidFill>
                <a:schemeClr val="tx2"/>
              </a:solidFill>
              <a:latin typeface="Calibri" panose="020F0502020204030204" pitchFamily="34" charset="0"/>
            </a:endParaRPr>
          </a:p>
          <a:p>
            <a:pPr marL="342900" indent="-342900" algn="just">
              <a:buFont typeface="Arial" panose="020B0604020202020204" pitchFamily="34" charset="0"/>
              <a:buChar char="•"/>
            </a:pPr>
            <a:endParaRPr lang="pt-BR" sz="2000" dirty="0" smtClean="0">
              <a:solidFill>
                <a:schemeClr val="tx2"/>
              </a:solidFill>
              <a:latin typeface="Calibri" panose="020F0502020204030204" pitchFamily="34" charset="0"/>
            </a:endParaRPr>
          </a:p>
          <a:p>
            <a:pPr marL="342900" indent="-342900" algn="just">
              <a:buFont typeface="Arial" panose="020B0604020202020204" pitchFamily="34" charset="0"/>
              <a:buChar char="•"/>
            </a:pPr>
            <a:endParaRPr lang="pt-BR" sz="2000" dirty="0">
              <a:solidFill>
                <a:schemeClr val="tx2"/>
              </a:solidFill>
              <a:latin typeface="Calibri" panose="020F0502020204030204" pitchFamily="34" charset="0"/>
            </a:endParaRPr>
          </a:p>
          <a:p>
            <a:pPr marL="342900" indent="-342900" algn="just">
              <a:buFont typeface="Arial" panose="020B0604020202020204" pitchFamily="34" charset="0"/>
              <a:buChar char="•"/>
            </a:pPr>
            <a:endParaRPr lang="pt-BR" sz="2000" dirty="0" smtClean="0">
              <a:solidFill>
                <a:schemeClr val="tx2"/>
              </a:solidFill>
              <a:latin typeface="Calibri" panose="020F0502020204030204" pitchFamily="34" charset="0"/>
            </a:endParaRPr>
          </a:p>
          <a:p>
            <a:pPr marL="342900" indent="-342900" algn="just">
              <a:buFont typeface="Arial" panose="020B0604020202020204" pitchFamily="34" charset="0"/>
              <a:buChar char="•"/>
            </a:pPr>
            <a:endParaRPr lang="pt-BR" sz="2000" dirty="0">
              <a:solidFill>
                <a:schemeClr val="tx2"/>
              </a:solidFill>
              <a:latin typeface="Calibri" panose="020F0502020204030204" pitchFamily="34" charset="0"/>
            </a:endParaRPr>
          </a:p>
          <a:p>
            <a:pPr marL="342900" indent="-342900" algn="just">
              <a:buFont typeface="Arial" panose="020B0604020202020204" pitchFamily="34" charset="0"/>
              <a:buChar char="•"/>
            </a:pPr>
            <a:endParaRPr lang="pt-BR" sz="2000" dirty="0" smtClean="0">
              <a:solidFill>
                <a:schemeClr val="tx2"/>
              </a:solidFill>
              <a:latin typeface="Calibri" panose="020F0502020204030204" pitchFamily="34" charset="0"/>
            </a:endParaRPr>
          </a:p>
          <a:p>
            <a:pPr marL="342900" indent="-342900" algn="just">
              <a:buFont typeface="Arial" panose="020B0604020202020204" pitchFamily="34" charset="0"/>
              <a:buChar char="•"/>
            </a:pPr>
            <a:r>
              <a:rPr lang="pt-BR" sz="2000" u="sng" dirty="0" smtClean="0">
                <a:solidFill>
                  <a:schemeClr val="tx2"/>
                </a:solidFill>
                <a:latin typeface="Calibri" panose="020F0502020204030204" pitchFamily="34" charset="0"/>
              </a:rPr>
              <a:t>Incompatível com as </a:t>
            </a:r>
            <a:r>
              <a:rPr lang="pt-BR" sz="2000" u="sng" dirty="0">
                <a:solidFill>
                  <a:schemeClr val="tx2"/>
                </a:solidFill>
                <a:latin typeface="Calibri" panose="020F0502020204030204" pitchFamily="34" charset="0"/>
              </a:rPr>
              <a:t>metas pactuadas nos contratos com os municípios </a:t>
            </a:r>
          </a:p>
          <a:p>
            <a:pPr marL="342900" indent="-342900" algn="just">
              <a:buFont typeface="Arial" panose="020B0604020202020204" pitchFamily="34" charset="0"/>
              <a:buChar char="•"/>
            </a:pPr>
            <a:endParaRPr lang="pt-BR" sz="2000" dirty="0">
              <a:solidFill>
                <a:schemeClr val="tx2"/>
              </a:solidFill>
              <a:latin typeface="Calibri" panose="020F0502020204030204" pitchFamily="34" charset="0"/>
            </a:endParaRP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282544" y="187524"/>
            <a:ext cx="7905056" cy="461665"/>
          </a:xfrm>
          <a:prstGeom prst="rect">
            <a:avLst/>
          </a:prstGeom>
          <a:noFill/>
        </p:spPr>
        <p:txBody>
          <a:bodyPr wrap="square" rtlCol="0">
            <a:spAutoFit/>
          </a:bodyPr>
          <a:lstStyle/>
          <a:p>
            <a:r>
              <a:rPr lang="pt-BR" sz="2400" b="1" dirty="0" smtClean="0">
                <a:solidFill>
                  <a:schemeClr val="bg1"/>
                </a:solidFill>
              </a:rPr>
              <a:t>Definição das Metas de Perdas Regulatórias na 2ª RTO</a:t>
            </a:r>
            <a:endParaRPr lang="pt-BR" sz="1200" b="1" dirty="0">
              <a:solidFill>
                <a:schemeClr val="bg1"/>
              </a:solidFill>
            </a:endParaRPr>
          </a:p>
        </p:txBody>
      </p:sp>
      <p:sp>
        <p:nvSpPr>
          <p:cNvPr id="14" name="CaixaDeTexto 13"/>
          <p:cNvSpPr txBox="1"/>
          <p:nvPr/>
        </p:nvSpPr>
        <p:spPr>
          <a:xfrm>
            <a:off x="668107" y="1043735"/>
            <a:ext cx="7819328" cy="400110"/>
          </a:xfrm>
          <a:prstGeom prst="rect">
            <a:avLst/>
          </a:prstGeom>
          <a:noFill/>
        </p:spPr>
        <p:txBody>
          <a:bodyPr wrap="square" rtlCol="0">
            <a:spAutoFit/>
          </a:bodyPr>
          <a:lstStyle/>
          <a:p>
            <a:pPr algn="ctr"/>
            <a:r>
              <a:rPr lang="pt-BR" sz="2000" b="1" dirty="0" smtClean="0">
                <a:solidFill>
                  <a:srgbClr val="FF0000"/>
                </a:solidFill>
              </a:rPr>
              <a:t>ARSESP pretende impor a meta regulatória de 242 L/</a:t>
            </a:r>
            <a:r>
              <a:rPr lang="pt-BR" sz="2000" b="1" dirty="0" err="1" smtClean="0">
                <a:solidFill>
                  <a:srgbClr val="FF0000"/>
                </a:solidFill>
              </a:rPr>
              <a:t>lig.dia</a:t>
            </a:r>
            <a:r>
              <a:rPr lang="pt-BR" sz="2000" b="1" dirty="0" smtClean="0">
                <a:solidFill>
                  <a:srgbClr val="FF0000"/>
                </a:solidFill>
              </a:rPr>
              <a:t> para 2020</a:t>
            </a:r>
            <a:endParaRPr lang="pt-BR" sz="2000" b="1" dirty="0">
              <a:solidFill>
                <a:srgbClr val="FF0000"/>
              </a:solidFill>
            </a:endParaRPr>
          </a:p>
        </p:txBody>
      </p:sp>
      <p:pic>
        <p:nvPicPr>
          <p:cNvPr id="12" name="Imagem 11"/>
          <p:cNvPicPr>
            <a:picLocks noChangeAspect="1"/>
          </p:cNvPicPr>
          <p:nvPr/>
        </p:nvPicPr>
        <p:blipFill>
          <a:blip r:embed="rId5"/>
          <a:stretch>
            <a:fillRect/>
          </a:stretch>
        </p:blipFill>
        <p:spPr>
          <a:xfrm>
            <a:off x="881590" y="3382087"/>
            <a:ext cx="7350879" cy="1532078"/>
          </a:xfrm>
          <a:prstGeom prst="rect">
            <a:avLst/>
          </a:prstGeom>
        </p:spPr>
      </p:pic>
    </p:spTree>
    <p:extLst>
      <p:ext uri="{BB962C8B-B14F-4D97-AF65-F5344CB8AC3E}">
        <p14:creationId xmlns:p14="http://schemas.microsoft.com/office/powerpoint/2010/main" val="1039437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161511" y="954841"/>
            <a:ext cx="8706386" cy="4949434"/>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431540" y="998730"/>
            <a:ext cx="825633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000" dirty="0" smtClean="0">
                <a:solidFill>
                  <a:schemeClr val="tx2"/>
                </a:solidFill>
                <a:latin typeface="Calibri" panose="020F0502020204030204" pitchFamily="34" charset="0"/>
              </a:rPr>
              <a:t>Os critérios de definição da meta regulatória de perdas são questionáveis: </a:t>
            </a:r>
          </a:p>
          <a:p>
            <a:pPr algn="ctr"/>
            <a:endParaRPr lang="pt-BR" sz="1600" dirty="0" smtClean="0">
              <a:solidFill>
                <a:schemeClr val="tx2"/>
              </a:solidFill>
              <a:latin typeface="Calibri" panose="020F0502020204030204" pitchFamily="34" charset="0"/>
            </a:endParaRPr>
          </a:p>
          <a:p>
            <a:pPr marL="342900" indent="-342900">
              <a:buFont typeface="Arial" panose="020B0604020202020204" pitchFamily="34" charset="0"/>
              <a:buChar char="•"/>
            </a:pPr>
            <a:r>
              <a:rPr lang="pt-BR" sz="2000" dirty="0" smtClean="0">
                <a:solidFill>
                  <a:schemeClr val="tx2"/>
                </a:solidFill>
                <a:latin typeface="Calibri" panose="020F0502020204030204" pitchFamily="34" charset="0"/>
              </a:rPr>
              <a:t>Benchmarking </a:t>
            </a:r>
            <a:r>
              <a:rPr lang="pt-BR" sz="2000" dirty="0" smtClean="0">
                <a:solidFill>
                  <a:schemeClr val="tx2"/>
                </a:solidFill>
                <a:latin typeface="Calibri" panose="020F0502020204030204" pitchFamily="34" charset="0"/>
                <a:sym typeface="Wingdings" panose="05000000000000000000" pitchFamily="2" charset="2"/>
              </a:rPr>
              <a:t> R</a:t>
            </a:r>
            <a:r>
              <a:rPr lang="pt-BR" sz="2000" dirty="0" smtClean="0">
                <a:solidFill>
                  <a:schemeClr val="tx2"/>
                </a:solidFill>
                <a:latin typeface="Calibri" panose="020F0502020204030204" pitchFamily="34" charset="0"/>
              </a:rPr>
              <a:t>anking simples de empresas estaduais (dados SNIS) com omissão de variáveis relevantes para a explicação da diferença de perdas entre as empresas</a:t>
            </a:r>
          </a:p>
          <a:p>
            <a:pPr marL="342900" indent="-342900">
              <a:buFont typeface="Arial" panose="020B0604020202020204" pitchFamily="34" charset="0"/>
              <a:buChar char="•"/>
            </a:pPr>
            <a:r>
              <a:rPr lang="pt-BR" sz="2000" dirty="0" smtClean="0">
                <a:solidFill>
                  <a:schemeClr val="tx2"/>
                </a:solidFill>
                <a:latin typeface="Calibri" panose="020F0502020204030204" pitchFamily="34" charset="0"/>
              </a:rPr>
              <a:t>A própria ARSESP reconhece que a Sabesp forma um “cluster exclusivo”</a:t>
            </a:r>
          </a:p>
          <a:p>
            <a:pPr marL="342900" indent="-342900">
              <a:buFont typeface="Arial" panose="020B0604020202020204" pitchFamily="34" charset="0"/>
              <a:buChar char="•"/>
            </a:pPr>
            <a:r>
              <a:rPr lang="pt-BR" sz="2000" b="1" u="sng" dirty="0" smtClean="0">
                <a:solidFill>
                  <a:schemeClr val="tx2"/>
                </a:solidFill>
                <a:latin typeface="Calibri" panose="020F0502020204030204" pitchFamily="34" charset="0"/>
              </a:rPr>
              <a:t>Desconsideração da trajetória das metas pactuadas nos contratos com os municípios </a:t>
            </a: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282544" y="187524"/>
            <a:ext cx="7905056" cy="461665"/>
          </a:xfrm>
          <a:prstGeom prst="rect">
            <a:avLst/>
          </a:prstGeom>
          <a:noFill/>
        </p:spPr>
        <p:txBody>
          <a:bodyPr wrap="square" rtlCol="0">
            <a:spAutoFit/>
          </a:bodyPr>
          <a:lstStyle/>
          <a:p>
            <a:r>
              <a:rPr lang="pt-BR" sz="2400" b="1" dirty="0" smtClean="0">
                <a:solidFill>
                  <a:schemeClr val="bg1"/>
                </a:solidFill>
              </a:rPr>
              <a:t>Definição das Metas de Perdas Regulatórias</a:t>
            </a:r>
            <a:endParaRPr lang="pt-BR" sz="1200" b="1" dirty="0">
              <a:solidFill>
                <a:schemeClr val="bg1"/>
              </a:solidFill>
            </a:endParaRPr>
          </a:p>
        </p:txBody>
      </p:sp>
      <p:graphicFrame>
        <p:nvGraphicFramePr>
          <p:cNvPr id="3" name="Tabela 2"/>
          <p:cNvGraphicFramePr>
            <a:graphicFrameLocks noGrp="1"/>
          </p:cNvGraphicFramePr>
          <p:nvPr>
            <p:extLst/>
          </p:nvPr>
        </p:nvGraphicFramePr>
        <p:xfrm>
          <a:off x="611560" y="3609020"/>
          <a:ext cx="7920880" cy="1693545"/>
        </p:xfrm>
        <a:graphic>
          <a:graphicData uri="http://schemas.openxmlformats.org/drawingml/2006/table">
            <a:tbl>
              <a:tblPr firstRow="1" firstCol="1" bandRow="1">
                <a:tableStyleId>{7DF18680-E054-41AD-8BC1-D1AEF772440D}</a:tableStyleId>
              </a:tblPr>
              <a:tblGrid>
                <a:gridCol w="2520280">
                  <a:extLst>
                    <a:ext uri="{9D8B030D-6E8A-4147-A177-3AD203B41FA5}">
                      <a16:colId xmlns:a16="http://schemas.microsoft.com/office/drawing/2014/main" val="374505786"/>
                    </a:ext>
                  </a:extLst>
                </a:gridCol>
                <a:gridCol w="1350150">
                  <a:extLst>
                    <a:ext uri="{9D8B030D-6E8A-4147-A177-3AD203B41FA5}">
                      <a16:colId xmlns:a16="http://schemas.microsoft.com/office/drawing/2014/main" val="3230496555"/>
                    </a:ext>
                  </a:extLst>
                </a:gridCol>
                <a:gridCol w="1350150">
                  <a:extLst>
                    <a:ext uri="{9D8B030D-6E8A-4147-A177-3AD203B41FA5}">
                      <a16:colId xmlns:a16="http://schemas.microsoft.com/office/drawing/2014/main" val="3092812956"/>
                    </a:ext>
                  </a:extLst>
                </a:gridCol>
                <a:gridCol w="1350150">
                  <a:extLst>
                    <a:ext uri="{9D8B030D-6E8A-4147-A177-3AD203B41FA5}">
                      <a16:colId xmlns:a16="http://schemas.microsoft.com/office/drawing/2014/main" val="2684867236"/>
                    </a:ext>
                  </a:extLst>
                </a:gridCol>
                <a:gridCol w="1350150">
                  <a:extLst>
                    <a:ext uri="{9D8B030D-6E8A-4147-A177-3AD203B41FA5}">
                      <a16:colId xmlns:a16="http://schemas.microsoft.com/office/drawing/2014/main" val="2656621724"/>
                    </a:ext>
                  </a:extLst>
                </a:gridCol>
              </a:tblGrid>
              <a:tr h="65752">
                <a:tc gridSpan="5">
                  <a:txBody>
                    <a:bodyPr/>
                    <a:lstStyle/>
                    <a:p>
                      <a:pPr algn="ctr">
                        <a:spcAft>
                          <a:spcPts val="0"/>
                        </a:spcAft>
                      </a:pPr>
                      <a:r>
                        <a:rPr lang="pt-BR" sz="1800" dirty="0" smtClean="0">
                          <a:effectLst/>
                        </a:rPr>
                        <a:t>Metas contratuais - 2017 </a:t>
                      </a:r>
                      <a:r>
                        <a:rPr lang="pt-BR" sz="1800" dirty="0">
                          <a:effectLst/>
                        </a:rPr>
                        <a:t>e 2020</a:t>
                      </a:r>
                      <a:endParaRPr lang="pt-BR" sz="1800" dirty="0">
                        <a:effectLst/>
                        <a:latin typeface="Times New Roman" panose="02020603050405020304" pitchFamily="18" charset="0"/>
                        <a:ea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63288308"/>
                  </a:ext>
                </a:extLst>
              </a:tr>
              <a:tr h="190500">
                <a:tc>
                  <a:txBody>
                    <a:bodyPr/>
                    <a:lstStyle/>
                    <a:p>
                      <a:pPr>
                        <a:spcAft>
                          <a:spcPts val="0"/>
                        </a:spcAft>
                      </a:pPr>
                      <a:r>
                        <a:rPr lang="pt-BR" sz="1800">
                          <a:effectLst/>
                        </a:rPr>
                        <a:t> </a:t>
                      </a:r>
                      <a:endParaRPr lang="pt-BR" sz="180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b="1" dirty="0">
                          <a:effectLst/>
                        </a:rPr>
                        <a:t>Ligações 2016</a:t>
                      </a:r>
                      <a:endParaRPr lang="pt-BR" sz="1800" b="1"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b="1" dirty="0">
                          <a:effectLst/>
                        </a:rPr>
                        <a:t>% </a:t>
                      </a:r>
                      <a:r>
                        <a:rPr lang="pt-BR" sz="1800" b="1" dirty="0" err="1">
                          <a:effectLst/>
                        </a:rPr>
                        <a:t>lig</a:t>
                      </a:r>
                      <a:r>
                        <a:rPr lang="pt-BR" sz="1800" b="1" dirty="0">
                          <a:effectLst/>
                        </a:rPr>
                        <a:t> 2016</a:t>
                      </a:r>
                      <a:endParaRPr lang="pt-BR" sz="1800" b="1"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b="1" dirty="0" smtClean="0">
                          <a:effectLst/>
                        </a:rPr>
                        <a:t>Meta</a:t>
                      </a:r>
                      <a:r>
                        <a:rPr lang="pt-BR" sz="1800" b="1" baseline="0" dirty="0" smtClean="0">
                          <a:effectLst/>
                        </a:rPr>
                        <a:t> </a:t>
                      </a:r>
                      <a:r>
                        <a:rPr lang="pt-BR" sz="1800" b="1" dirty="0" err="1" smtClean="0">
                          <a:effectLst/>
                        </a:rPr>
                        <a:t>IPDt</a:t>
                      </a:r>
                      <a:r>
                        <a:rPr lang="pt-BR" sz="1800" b="1" dirty="0" smtClean="0">
                          <a:effectLst/>
                        </a:rPr>
                        <a:t> 2017</a:t>
                      </a:r>
                      <a:endParaRPr lang="pt-BR" sz="1800" b="1"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b="1" dirty="0" smtClean="0">
                          <a:effectLst/>
                        </a:rPr>
                        <a:t>Meta </a:t>
                      </a:r>
                      <a:r>
                        <a:rPr lang="pt-BR" sz="1800" b="1" dirty="0" err="1" smtClean="0">
                          <a:effectLst/>
                        </a:rPr>
                        <a:t>IPDt</a:t>
                      </a:r>
                      <a:r>
                        <a:rPr lang="pt-BR" sz="1800" b="1" dirty="0" smtClean="0">
                          <a:effectLst/>
                        </a:rPr>
                        <a:t> 2020</a:t>
                      </a:r>
                      <a:endParaRPr lang="pt-BR" sz="1800" b="1" dirty="0">
                        <a:effectLst/>
                        <a:latin typeface="Times New Roman" panose="02020603050405020304" pitchFamily="18" charset="0"/>
                        <a:ea typeface="Calibri" panose="020F0502020204030204" pitchFamily="34" charset="0"/>
                      </a:endParaRPr>
                    </a:p>
                  </a:txBody>
                  <a:tcPr marL="9525" marR="9525" marT="9525" marB="0" anchor="ctr"/>
                </a:tc>
                <a:extLst>
                  <a:ext uri="{0D108BD9-81ED-4DB2-BD59-A6C34878D82A}">
                    <a16:rowId xmlns:a16="http://schemas.microsoft.com/office/drawing/2014/main" val="1085388194"/>
                  </a:ext>
                </a:extLst>
              </a:tr>
              <a:tr h="190500">
                <a:tc>
                  <a:txBody>
                    <a:bodyPr/>
                    <a:lstStyle/>
                    <a:p>
                      <a:pPr>
                        <a:spcAft>
                          <a:spcPts val="0"/>
                        </a:spcAft>
                      </a:pPr>
                      <a:r>
                        <a:rPr lang="pt-BR" sz="1800" dirty="0" smtClean="0">
                          <a:effectLst/>
                        </a:rPr>
                        <a:t>Municípios regulados</a:t>
                      </a:r>
                      <a:endParaRPr lang="pt-BR" sz="1800"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dirty="0" smtClean="0">
                          <a:effectLst/>
                        </a:rPr>
                        <a:t>5.901.722</a:t>
                      </a:r>
                      <a:endParaRPr lang="pt-BR" sz="1800"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a:effectLst/>
                        </a:rPr>
                        <a:t>76%</a:t>
                      </a:r>
                      <a:endParaRPr lang="pt-BR" sz="180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a:effectLst/>
                        </a:rPr>
                        <a:t>297</a:t>
                      </a:r>
                      <a:endParaRPr lang="pt-BR" sz="180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dirty="0" smtClean="0">
                          <a:effectLst/>
                        </a:rPr>
                        <a:t>274 </a:t>
                      </a:r>
                      <a:endParaRPr lang="pt-BR" sz="1800" dirty="0">
                        <a:effectLst/>
                        <a:latin typeface="Times New Roman" panose="02020603050405020304" pitchFamily="18" charset="0"/>
                        <a:ea typeface="Calibri" panose="020F0502020204030204" pitchFamily="34" charset="0"/>
                      </a:endParaRPr>
                    </a:p>
                  </a:txBody>
                  <a:tcPr marL="9525" marR="9525" marT="9525" marB="0" anchor="ctr"/>
                </a:tc>
                <a:extLst>
                  <a:ext uri="{0D108BD9-81ED-4DB2-BD59-A6C34878D82A}">
                    <a16:rowId xmlns:a16="http://schemas.microsoft.com/office/drawing/2014/main" val="2266056060"/>
                  </a:ext>
                </a:extLst>
              </a:tr>
              <a:tr h="190500">
                <a:tc>
                  <a:txBody>
                    <a:bodyPr/>
                    <a:lstStyle/>
                    <a:p>
                      <a:pPr>
                        <a:spcAft>
                          <a:spcPts val="0"/>
                        </a:spcAft>
                      </a:pPr>
                      <a:r>
                        <a:rPr lang="pt-BR" sz="1800" dirty="0" smtClean="0">
                          <a:effectLst/>
                        </a:rPr>
                        <a:t>Municípios não regulados</a:t>
                      </a:r>
                      <a:endParaRPr lang="pt-BR" sz="1800"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dirty="0" smtClean="0">
                          <a:effectLst/>
                        </a:rPr>
                        <a:t>1.910.644</a:t>
                      </a:r>
                      <a:endParaRPr lang="pt-BR" sz="1800"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a:effectLst/>
                        </a:rPr>
                        <a:t>24%</a:t>
                      </a:r>
                      <a:endParaRPr lang="pt-BR" sz="180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a:effectLst/>
                        </a:rPr>
                        <a:t>303</a:t>
                      </a:r>
                      <a:endParaRPr lang="pt-BR" sz="180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dirty="0" smtClean="0">
                          <a:effectLst/>
                        </a:rPr>
                        <a:t>303 </a:t>
                      </a:r>
                      <a:endParaRPr lang="pt-BR" sz="1800" dirty="0">
                        <a:effectLst/>
                        <a:latin typeface="Times New Roman" panose="02020603050405020304" pitchFamily="18" charset="0"/>
                        <a:ea typeface="Calibri" panose="020F0502020204030204" pitchFamily="34" charset="0"/>
                      </a:endParaRPr>
                    </a:p>
                  </a:txBody>
                  <a:tcPr marL="9525" marR="9525" marT="9525" marB="0" anchor="ctr"/>
                </a:tc>
                <a:extLst>
                  <a:ext uri="{0D108BD9-81ED-4DB2-BD59-A6C34878D82A}">
                    <a16:rowId xmlns:a16="http://schemas.microsoft.com/office/drawing/2014/main" val="3504133256"/>
                  </a:ext>
                </a:extLst>
              </a:tr>
              <a:tr h="200025">
                <a:tc>
                  <a:txBody>
                    <a:bodyPr/>
                    <a:lstStyle/>
                    <a:p>
                      <a:pPr>
                        <a:spcAft>
                          <a:spcPts val="0"/>
                        </a:spcAft>
                      </a:pPr>
                      <a:r>
                        <a:rPr lang="pt-BR" sz="1800" dirty="0" smtClean="0">
                          <a:effectLst/>
                        </a:rPr>
                        <a:t>Total Municípios </a:t>
                      </a:r>
                      <a:r>
                        <a:rPr lang="pt-BR" sz="1800" dirty="0">
                          <a:effectLst/>
                        </a:rPr>
                        <a:t>S</a:t>
                      </a:r>
                      <a:r>
                        <a:rPr lang="pt-BR" sz="1800" dirty="0" smtClean="0">
                          <a:effectLst/>
                        </a:rPr>
                        <a:t>abesp</a:t>
                      </a:r>
                      <a:endParaRPr lang="pt-BR" sz="1800"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dirty="0" smtClean="0">
                          <a:effectLst/>
                        </a:rPr>
                        <a:t>7.812.366</a:t>
                      </a:r>
                      <a:endParaRPr lang="pt-BR" sz="1800"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a:effectLst/>
                        </a:rPr>
                        <a:t>100%</a:t>
                      </a:r>
                      <a:endParaRPr lang="pt-BR" sz="180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b="1" dirty="0">
                          <a:effectLst/>
                        </a:rPr>
                        <a:t>298</a:t>
                      </a:r>
                      <a:endParaRPr lang="pt-BR" sz="1800" b="1"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spcAft>
                          <a:spcPts val="0"/>
                        </a:spcAft>
                      </a:pPr>
                      <a:r>
                        <a:rPr lang="pt-BR" sz="1800" b="1" dirty="0">
                          <a:effectLst/>
                        </a:rPr>
                        <a:t>281</a:t>
                      </a:r>
                      <a:endParaRPr lang="pt-BR" sz="1800" b="1" dirty="0">
                        <a:effectLst/>
                        <a:latin typeface="Times New Roman" panose="02020603050405020304" pitchFamily="18" charset="0"/>
                        <a:ea typeface="Calibri" panose="020F0502020204030204" pitchFamily="34" charset="0"/>
                      </a:endParaRPr>
                    </a:p>
                  </a:txBody>
                  <a:tcPr marL="9525" marR="9525" marT="9525" marB="0" anchor="ctr"/>
                </a:tc>
                <a:extLst>
                  <a:ext uri="{0D108BD9-81ED-4DB2-BD59-A6C34878D82A}">
                    <a16:rowId xmlns:a16="http://schemas.microsoft.com/office/drawing/2014/main" val="2523200092"/>
                  </a:ext>
                </a:extLst>
              </a:tr>
            </a:tbl>
          </a:graphicData>
        </a:graphic>
      </p:graphicFrame>
      <p:sp>
        <p:nvSpPr>
          <p:cNvPr id="4" name="Elipse 3"/>
          <p:cNvSpPr/>
          <p:nvPr/>
        </p:nvSpPr>
        <p:spPr>
          <a:xfrm>
            <a:off x="7537460" y="4996907"/>
            <a:ext cx="663272" cy="367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668107" y="5414155"/>
            <a:ext cx="7819328" cy="400110"/>
          </a:xfrm>
          <a:prstGeom prst="rect">
            <a:avLst/>
          </a:prstGeom>
          <a:noFill/>
        </p:spPr>
        <p:txBody>
          <a:bodyPr wrap="square" rtlCol="0">
            <a:spAutoFit/>
          </a:bodyPr>
          <a:lstStyle/>
          <a:p>
            <a:pPr algn="ctr"/>
            <a:r>
              <a:rPr lang="pt-BR" sz="2000" b="1" dirty="0" smtClean="0">
                <a:solidFill>
                  <a:srgbClr val="FF0000"/>
                </a:solidFill>
              </a:rPr>
              <a:t>ARSESP pretende impor a meta regulatória de 242 L/</a:t>
            </a:r>
            <a:r>
              <a:rPr lang="pt-BR" sz="2000" b="1" dirty="0" err="1" smtClean="0">
                <a:solidFill>
                  <a:srgbClr val="FF0000"/>
                </a:solidFill>
              </a:rPr>
              <a:t>lig.dia</a:t>
            </a:r>
            <a:r>
              <a:rPr lang="pt-BR" sz="2000" b="1" dirty="0" smtClean="0">
                <a:solidFill>
                  <a:srgbClr val="FF0000"/>
                </a:solidFill>
              </a:rPr>
              <a:t> para 2020</a:t>
            </a:r>
            <a:endParaRPr lang="pt-BR" sz="2000" b="1" dirty="0">
              <a:solidFill>
                <a:srgbClr val="FF0000"/>
              </a:solidFill>
            </a:endParaRPr>
          </a:p>
        </p:txBody>
      </p:sp>
    </p:spTree>
    <p:extLst>
      <p:ext uri="{BB962C8B-B14F-4D97-AF65-F5344CB8AC3E}">
        <p14:creationId xmlns:p14="http://schemas.microsoft.com/office/powerpoint/2010/main" val="3164626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4005" y="77788"/>
            <a:ext cx="8388425" cy="605294"/>
          </a:xfrm>
          <a:prstGeom prst="rect">
            <a:avLst/>
          </a:prstGeom>
        </p:spPr>
        <p:txBody>
          <a:bodyPr wrap="square">
            <a:spAutoFit/>
          </a:bodyPr>
          <a:lstStyle/>
          <a:p>
            <a:pPr>
              <a:lnSpc>
                <a:spcPts val="4000"/>
              </a:lnSpc>
              <a:defRPr/>
            </a:pPr>
            <a:r>
              <a:rPr lang="pt-BR" altLang="pt-BR" sz="2400" b="1" dirty="0" smtClean="0">
                <a:solidFill>
                  <a:prstClr val="white"/>
                </a:solidFill>
              </a:rPr>
              <a:t>Comparativo SABESP x ARSESP – Perdas Regulatórias</a:t>
            </a:r>
            <a:endParaRPr lang="pt-BR" altLang="pt-BR" sz="2400" b="1" dirty="0">
              <a:solidFill>
                <a:prstClr val="white"/>
              </a:solidFill>
            </a:endParaRPr>
          </a:p>
        </p:txBody>
      </p:sp>
      <p:cxnSp>
        <p:nvCxnSpPr>
          <p:cNvPr id="15" name="Conector reto 14"/>
          <p:cNvCxnSpPr/>
          <p:nvPr/>
        </p:nvCxnSpPr>
        <p:spPr>
          <a:xfrm>
            <a:off x="6284629" y="2007144"/>
            <a:ext cx="11430" cy="2376000"/>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Gráfico 18">
            <a:extLst>
              <a:ext uri="{FF2B5EF4-FFF2-40B4-BE49-F238E27FC236}">
                <a16:creationId xmlns:a16="http://schemas.microsoft.com/office/drawing/2014/main" id="{22DA6303-883F-4BD8-AD44-D6E86D068DAA}"/>
              </a:ext>
            </a:extLst>
          </p:cNvPr>
          <p:cNvGraphicFramePr>
            <a:graphicFrameLocks/>
          </p:cNvGraphicFramePr>
          <p:nvPr>
            <p:extLst/>
          </p:nvPr>
        </p:nvGraphicFramePr>
        <p:xfrm>
          <a:off x="4347534" y="1088738"/>
          <a:ext cx="4176000" cy="4590511"/>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4579023" y="4097045"/>
            <a:ext cx="1253117" cy="276999"/>
          </a:xfrm>
          <a:prstGeom prst="rect">
            <a:avLst/>
          </a:prstGeom>
          <a:noFill/>
          <a:ln>
            <a:solidFill>
              <a:srgbClr val="165784"/>
            </a:solidFill>
          </a:ln>
        </p:spPr>
        <p:txBody>
          <a:bodyPr wrap="square" rtlCol="0">
            <a:spAutoFit/>
          </a:bodyPr>
          <a:lstStyle/>
          <a:p>
            <a:pPr algn="ctr"/>
            <a:r>
              <a:rPr lang="pt-BR" sz="1200" dirty="0">
                <a:solidFill>
                  <a:srgbClr val="1F497D"/>
                </a:solidFill>
              </a:rPr>
              <a:t>perdas totais</a:t>
            </a:r>
          </a:p>
        </p:txBody>
      </p:sp>
      <p:sp>
        <p:nvSpPr>
          <p:cNvPr id="12" name="CaixaDeTexto 11"/>
          <p:cNvSpPr txBox="1"/>
          <p:nvPr/>
        </p:nvSpPr>
        <p:spPr>
          <a:xfrm>
            <a:off x="4366080" y="4868499"/>
            <a:ext cx="1253117" cy="276999"/>
          </a:xfrm>
          <a:prstGeom prst="rect">
            <a:avLst/>
          </a:prstGeom>
          <a:noFill/>
          <a:ln>
            <a:solidFill>
              <a:schemeClr val="accent2">
                <a:lumMod val="50000"/>
              </a:schemeClr>
            </a:solidFill>
          </a:ln>
        </p:spPr>
        <p:txBody>
          <a:bodyPr wrap="square" rtlCol="0">
            <a:spAutoFit/>
          </a:bodyPr>
          <a:lstStyle/>
          <a:p>
            <a:pPr algn="ctr"/>
            <a:r>
              <a:rPr lang="pt-BR" sz="1200" dirty="0">
                <a:solidFill>
                  <a:srgbClr val="C0504D">
                    <a:lumMod val="75000"/>
                  </a:srgbClr>
                </a:solidFill>
              </a:rPr>
              <a:t>perdas reais</a:t>
            </a:r>
          </a:p>
        </p:txBody>
      </p:sp>
      <p:graphicFrame>
        <p:nvGraphicFramePr>
          <p:cNvPr id="20" name="Gráfico 19">
            <a:extLst>
              <a:ext uri="{FF2B5EF4-FFF2-40B4-BE49-F238E27FC236}">
                <a16:creationId xmlns:a16="http://schemas.microsoft.com/office/drawing/2014/main" id="{22DA6303-883F-4BD8-AD44-D6E86D068DAA}"/>
              </a:ext>
            </a:extLst>
          </p:cNvPr>
          <p:cNvGraphicFramePr>
            <a:graphicFrameLocks/>
          </p:cNvGraphicFramePr>
          <p:nvPr>
            <p:extLst/>
          </p:nvPr>
        </p:nvGraphicFramePr>
        <p:xfrm>
          <a:off x="116074" y="1088739"/>
          <a:ext cx="4176000" cy="4590511"/>
        </p:xfrm>
        <a:graphic>
          <a:graphicData uri="http://schemas.openxmlformats.org/drawingml/2006/chart">
            <c:chart xmlns:c="http://schemas.openxmlformats.org/drawingml/2006/chart" xmlns:r="http://schemas.openxmlformats.org/officeDocument/2006/relationships" r:id="rId3"/>
          </a:graphicData>
        </a:graphic>
      </p:graphicFrame>
      <p:sp>
        <p:nvSpPr>
          <p:cNvPr id="21" name="CaixaDeTexto 20"/>
          <p:cNvSpPr txBox="1"/>
          <p:nvPr/>
        </p:nvSpPr>
        <p:spPr>
          <a:xfrm>
            <a:off x="528573" y="4059070"/>
            <a:ext cx="1253117" cy="276999"/>
          </a:xfrm>
          <a:prstGeom prst="rect">
            <a:avLst/>
          </a:prstGeom>
          <a:noFill/>
          <a:ln>
            <a:solidFill>
              <a:srgbClr val="165784"/>
            </a:solidFill>
          </a:ln>
        </p:spPr>
        <p:txBody>
          <a:bodyPr wrap="square" rtlCol="0">
            <a:spAutoFit/>
          </a:bodyPr>
          <a:lstStyle/>
          <a:p>
            <a:pPr algn="ctr"/>
            <a:r>
              <a:rPr lang="pt-BR" sz="1200" dirty="0">
                <a:solidFill>
                  <a:srgbClr val="1F497D"/>
                </a:solidFill>
              </a:rPr>
              <a:t>perdas totais</a:t>
            </a:r>
          </a:p>
        </p:txBody>
      </p:sp>
      <p:sp>
        <p:nvSpPr>
          <p:cNvPr id="22" name="CaixaDeTexto 21"/>
          <p:cNvSpPr txBox="1"/>
          <p:nvPr/>
        </p:nvSpPr>
        <p:spPr>
          <a:xfrm>
            <a:off x="303548" y="4875529"/>
            <a:ext cx="1253117" cy="276999"/>
          </a:xfrm>
          <a:prstGeom prst="rect">
            <a:avLst/>
          </a:prstGeom>
          <a:noFill/>
          <a:ln>
            <a:solidFill>
              <a:schemeClr val="accent2">
                <a:lumMod val="50000"/>
              </a:schemeClr>
            </a:solidFill>
          </a:ln>
        </p:spPr>
        <p:txBody>
          <a:bodyPr wrap="square" rtlCol="0">
            <a:spAutoFit/>
          </a:bodyPr>
          <a:lstStyle/>
          <a:p>
            <a:pPr algn="ctr"/>
            <a:r>
              <a:rPr lang="pt-BR" sz="1200" dirty="0">
                <a:solidFill>
                  <a:srgbClr val="C0504D">
                    <a:lumMod val="75000"/>
                  </a:srgbClr>
                </a:solidFill>
              </a:rPr>
              <a:t>perdas reais</a:t>
            </a:r>
          </a:p>
        </p:txBody>
      </p:sp>
      <p:sp>
        <p:nvSpPr>
          <p:cNvPr id="4" name="CaixaDeTexto 3"/>
          <p:cNvSpPr txBox="1"/>
          <p:nvPr/>
        </p:nvSpPr>
        <p:spPr>
          <a:xfrm>
            <a:off x="881591" y="1313765"/>
            <a:ext cx="2549850" cy="369332"/>
          </a:xfrm>
          <a:prstGeom prst="rect">
            <a:avLst/>
          </a:prstGeom>
          <a:noFill/>
        </p:spPr>
        <p:txBody>
          <a:bodyPr wrap="square" rtlCol="0">
            <a:spAutoFit/>
          </a:bodyPr>
          <a:lstStyle/>
          <a:p>
            <a:pPr algn="ctr"/>
            <a:r>
              <a:rPr lang="pt-BR" b="1" dirty="0" smtClean="0"/>
              <a:t>Projeção Sabesp</a:t>
            </a:r>
            <a:endParaRPr lang="pt-BR" b="1" dirty="0"/>
          </a:p>
        </p:txBody>
      </p:sp>
      <p:sp>
        <p:nvSpPr>
          <p:cNvPr id="23" name="CaixaDeTexto 22"/>
          <p:cNvSpPr txBox="1"/>
          <p:nvPr/>
        </p:nvSpPr>
        <p:spPr>
          <a:xfrm>
            <a:off x="5085139" y="1259468"/>
            <a:ext cx="2682216" cy="369332"/>
          </a:xfrm>
          <a:prstGeom prst="rect">
            <a:avLst/>
          </a:prstGeom>
          <a:noFill/>
        </p:spPr>
        <p:txBody>
          <a:bodyPr wrap="square" rtlCol="0">
            <a:spAutoFit/>
          </a:bodyPr>
          <a:lstStyle/>
          <a:p>
            <a:pPr algn="ctr"/>
            <a:r>
              <a:rPr lang="pt-BR" b="1" dirty="0" smtClean="0"/>
              <a:t>Projeção </a:t>
            </a:r>
            <a:r>
              <a:rPr lang="pt-BR" b="1" dirty="0" err="1" smtClean="0"/>
              <a:t>Arsesp</a:t>
            </a:r>
            <a:endParaRPr lang="pt-BR" b="1" dirty="0"/>
          </a:p>
        </p:txBody>
      </p:sp>
      <p:sp>
        <p:nvSpPr>
          <p:cNvPr id="5" name="Elipse 4"/>
          <p:cNvSpPr/>
          <p:nvPr/>
        </p:nvSpPr>
        <p:spPr>
          <a:xfrm>
            <a:off x="7212152" y="3260510"/>
            <a:ext cx="645213" cy="483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2981682" y="3068960"/>
            <a:ext cx="645213" cy="483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5147600" y="1763815"/>
            <a:ext cx="2619755" cy="954107"/>
          </a:xfrm>
          <a:prstGeom prst="rect">
            <a:avLst/>
          </a:prstGeom>
          <a:noFill/>
        </p:spPr>
        <p:txBody>
          <a:bodyPr wrap="square" rtlCol="0">
            <a:spAutoFit/>
          </a:bodyPr>
          <a:lstStyle/>
          <a:p>
            <a:pPr algn="just"/>
            <a:r>
              <a:rPr lang="pt-BR" sz="1400" b="1" dirty="0" smtClean="0">
                <a:solidFill>
                  <a:srgbClr val="FF0000"/>
                </a:solidFill>
              </a:rPr>
              <a:t>Ponto de partida fictício</a:t>
            </a:r>
          </a:p>
          <a:p>
            <a:pPr algn="just"/>
            <a:r>
              <a:rPr lang="pt-BR" sz="1400" b="1" dirty="0" smtClean="0">
                <a:solidFill>
                  <a:srgbClr val="FF0000"/>
                </a:solidFill>
              </a:rPr>
              <a:t>Mesmo com eventual incremento de CAPEX e OPEX é inviável de ser atingida</a:t>
            </a:r>
          </a:p>
        </p:txBody>
      </p:sp>
      <p:sp>
        <p:nvSpPr>
          <p:cNvPr id="25" name="CaixaDeTexto 24"/>
          <p:cNvSpPr txBox="1"/>
          <p:nvPr/>
        </p:nvSpPr>
        <p:spPr>
          <a:xfrm>
            <a:off x="971600" y="1718810"/>
            <a:ext cx="2459841" cy="1169551"/>
          </a:xfrm>
          <a:prstGeom prst="rect">
            <a:avLst/>
          </a:prstGeom>
          <a:noFill/>
        </p:spPr>
        <p:txBody>
          <a:bodyPr wrap="square" rtlCol="0">
            <a:spAutoFit/>
          </a:bodyPr>
          <a:lstStyle/>
          <a:p>
            <a:pPr algn="just"/>
            <a:r>
              <a:rPr lang="pt-BR" sz="1400" b="1" dirty="0" smtClean="0">
                <a:solidFill>
                  <a:srgbClr val="165784"/>
                </a:solidFill>
              </a:rPr>
              <a:t>Atendimento à meta </a:t>
            </a:r>
            <a:r>
              <a:rPr lang="pt-BR" sz="1400" b="1" dirty="0">
                <a:solidFill>
                  <a:srgbClr val="165784"/>
                </a:solidFill>
              </a:rPr>
              <a:t>regulatória </a:t>
            </a:r>
            <a:r>
              <a:rPr lang="pt-BR" sz="1400" b="1" dirty="0" smtClean="0">
                <a:solidFill>
                  <a:srgbClr val="165784"/>
                </a:solidFill>
              </a:rPr>
              <a:t> </a:t>
            </a:r>
            <a:r>
              <a:rPr lang="pt-BR" sz="1400" b="1" dirty="0">
                <a:solidFill>
                  <a:srgbClr val="165784"/>
                </a:solidFill>
              </a:rPr>
              <a:t>imposta na etapa inicial da 2ª RTO </a:t>
            </a:r>
            <a:r>
              <a:rPr lang="pt-BR" sz="1400" b="1" dirty="0" smtClean="0">
                <a:solidFill>
                  <a:srgbClr val="165784"/>
                </a:solidFill>
              </a:rPr>
              <a:t>- Necessidade de incremento de CAPEX (+ 1,2 Bi) e OPEX (+ 350 milhões)</a:t>
            </a:r>
            <a:endParaRPr lang="pt-BR" sz="1400" dirty="0"/>
          </a:p>
        </p:txBody>
      </p:sp>
    </p:spTree>
    <p:extLst>
      <p:ext uri="{BB962C8B-B14F-4D97-AF65-F5344CB8AC3E}">
        <p14:creationId xmlns:p14="http://schemas.microsoft.com/office/powerpoint/2010/main" val="29357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stretch>
            <a:fillRect/>
          </a:stretch>
        </p:blipFill>
        <p:spPr>
          <a:xfrm>
            <a:off x="91643" y="1200597"/>
            <a:ext cx="9012523" cy="3893588"/>
          </a:xfrm>
          <a:prstGeom prst="rect">
            <a:avLst/>
          </a:prstGeom>
        </p:spPr>
      </p:pic>
      <p:sp>
        <p:nvSpPr>
          <p:cNvPr id="20" name="Retângulo 19"/>
          <p:cNvSpPr/>
          <p:nvPr/>
        </p:nvSpPr>
        <p:spPr>
          <a:xfrm>
            <a:off x="2456763" y="5140643"/>
            <a:ext cx="5175575" cy="584775"/>
          </a:xfrm>
          <a:prstGeom prst="rect">
            <a:avLst/>
          </a:prstGeom>
        </p:spPr>
        <p:txBody>
          <a:bodyPr wrap="square">
            <a:spAutoFit/>
          </a:bodyPr>
          <a:lstStyle/>
          <a:p>
            <a:pPr algn="ctr"/>
            <a:r>
              <a:rPr lang="pt-BR" sz="1600" dirty="0">
                <a:solidFill>
                  <a:srgbClr val="165784"/>
                </a:solidFill>
              </a:rPr>
              <a:t>Para reduzir dos 20% (em </a:t>
            </a:r>
            <a:r>
              <a:rPr lang="pt-BR" sz="1600" dirty="0" smtClean="0">
                <a:solidFill>
                  <a:srgbClr val="165784"/>
                </a:solidFill>
              </a:rPr>
              <a:t>1957) </a:t>
            </a:r>
            <a:r>
              <a:rPr lang="pt-BR" sz="1600" dirty="0">
                <a:solidFill>
                  <a:srgbClr val="165784"/>
                </a:solidFill>
              </a:rPr>
              <a:t>para </a:t>
            </a:r>
            <a:r>
              <a:rPr lang="pt-BR" sz="1600" dirty="0" smtClean="0">
                <a:solidFill>
                  <a:srgbClr val="165784"/>
                </a:solidFill>
              </a:rPr>
              <a:t>8,4% (1997), </a:t>
            </a:r>
            <a:r>
              <a:rPr lang="pt-BR" sz="1600" dirty="0">
                <a:solidFill>
                  <a:srgbClr val="165784"/>
                </a:solidFill>
              </a:rPr>
              <a:t>foram </a:t>
            </a:r>
            <a:r>
              <a:rPr lang="pt-BR" sz="1600" dirty="0" smtClean="0">
                <a:solidFill>
                  <a:srgbClr val="165784"/>
                </a:solidFill>
              </a:rPr>
              <a:t>40 </a:t>
            </a:r>
            <a:r>
              <a:rPr lang="pt-BR" sz="1600" dirty="0">
                <a:solidFill>
                  <a:srgbClr val="165784"/>
                </a:solidFill>
              </a:rPr>
              <a:t>anos de esforços ininterruptos</a:t>
            </a:r>
          </a:p>
        </p:txBody>
      </p:sp>
      <p:sp>
        <p:nvSpPr>
          <p:cNvPr id="21" name="Retângulo 20"/>
          <p:cNvSpPr/>
          <p:nvPr/>
        </p:nvSpPr>
        <p:spPr>
          <a:xfrm>
            <a:off x="26495" y="818710"/>
            <a:ext cx="9162921" cy="40011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lvl="1"/>
            <a:r>
              <a:rPr lang="pt-BR" sz="2000" dirty="0" smtClean="0">
                <a:solidFill>
                  <a:srgbClr val="0070C0"/>
                </a:solidFill>
              </a:rPr>
              <a:t>O combate às perdas é </a:t>
            </a:r>
            <a:r>
              <a:rPr lang="pt-BR" sz="2000" dirty="0">
                <a:solidFill>
                  <a:srgbClr val="0070C0"/>
                </a:solidFill>
              </a:rPr>
              <a:t>um trabalho contínuo e de longo </a:t>
            </a:r>
            <a:r>
              <a:rPr lang="pt-BR" sz="2000" dirty="0" smtClean="0">
                <a:solidFill>
                  <a:srgbClr val="0070C0"/>
                </a:solidFill>
              </a:rPr>
              <a:t>prazo, mesmo em países ricos</a:t>
            </a:r>
            <a:endParaRPr lang="pt-BR" sz="2000" dirty="0">
              <a:solidFill>
                <a:srgbClr val="0070C0"/>
              </a:solidFill>
            </a:endParaRPr>
          </a:p>
        </p:txBody>
      </p:sp>
      <p:sp>
        <p:nvSpPr>
          <p:cNvPr id="2" name="Retângulo 1"/>
          <p:cNvSpPr/>
          <p:nvPr/>
        </p:nvSpPr>
        <p:spPr>
          <a:xfrm>
            <a:off x="1196625" y="3814591"/>
            <a:ext cx="1350149" cy="830997"/>
          </a:xfrm>
          <a:prstGeom prst="rect">
            <a:avLst/>
          </a:prstGeom>
        </p:spPr>
        <p:txBody>
          <a:bodyPr wrap="square">
            <a:spAutoFit/>
          </a:bodyPr>
          <a:lstStyle/>
          <a:p>
            <a:pPr algn="ctr"/>
            <a:r>
              <a:rPr lang="pt-BR" sz="1600" dirty="0">
                <a:solidFill>
                  <a:srgbClr val="165784"/>
                </a:solidFill>
              </a:rPr>
              <a:t>Redução de 80% para 20% em 10 anos</a:t>
            </a:r>
            <a:endParaRPr lang="pt-BR" sz="1600" dirty="0"/>
          </a:p>
        </p:txBody>
      </p:sp>
      <p:sp>
        <p:nvSpPr>
          <p:cNvPr id="3" name="Seta para a esquerda e para a direita 2"/>
          <p:cNvSpPr/>
          <p:nvPr/>
        </p:nvSpPr>
        <p:spPr>
          <a:xfrm>
            <a:off x="1331640" y="4623541"/>
            <a:ext cx="1125124" cy="2342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p:cNvCxnSpPr/>
          <p:nvPr/>
        </p:nvCxnSpPr>
        <p:spPr>
          <a:xfrm>
            <a:off x="1331640" y="1553840"/>
            <a:ext cx="0" cy="295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2456765" y="2958556"/>
            <a:ext cx="0" cy="180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Seta para a esquerda e para a direita 22"/>
          <p:cNvSpPr/>
          <p:nvPr/>
        </p:nvSpPr>
        <p:spPr>
          <a:xfrm>
            <a:off x="2456763" y="5680703"/>
            <a:ext cx="5175575" cy="234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4" name="Conector reto 23"/>
          <p:cNvCxnSpPr/>
          <p:nvPr/>
        </p:nvCxnSpPr>
        <p:spPr>
          <a:xfrm>
            <a:off x="2456764" y="4713551"/>
            <a:ext cx="0" cy="12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7632340" y="3186285"/>
            <a:ext cx="0" cy="280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6" name="Grupo 1"/>
          <p:cNvGrpSpPr/>
          <p:nvPr/>
        </p:nvGrpSpPr>
        <p:grpSpPr>
          <a:xfrm>
            <a:off x="-5266" y="0"/>
            <a:ext cx="9168187" cy="836712"/>
            <a:chOff x="-5266" y="0"/>
            <a:chExt cx="9168187" cy="836712"/>
          </a:xfrm>
        </p:grpSpPr>
        <p:sp>
          <p:nvSpPr>
            <p:cNvPr id="17" name="Retângulo 16"/>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pic>
        <p:nvPicPr>
          <p:cNvPr id="19" name="Imagem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26" name="CaixaDeTexto 25"/>
          <p:cNvSpPr txBox="1"/>
          <p:nvPr/>
        </p:nvSpPr>
        <p:spPr>
          <a:xfrm>
            <a:off x="120370" y="187523"/>
            <a:ext cx="8131638" cy="461665"/>
          </a:xfrm>
          <a:prstGeom prst="rect">
            <a:avLst/>
          </a:prstGeom>
          <a:noFill/>
        </p:spPr>
        <p:txBody>
          <a:bodyPr wrap="square" rtlCol="0">
            <a:spAutoFit/>
          </a:bodyPr>
          <a:lstStyle/>
          <a:p>
            <a:r>
              <a:rPr lang="pt-BR" sz="2400" b="1" dirty="0">
                <a:solidFill>
                  <a:schemeClr val="bg1"/>
                </a:solidFill>
              </a:rPr>
              <a:t>Desafios do combate às perdas| </a:t>
            </a:r>
            <a:r>
              <a:rPr lang="pt-BR" sz="2400" dirty="0" smtClean="0">
                <a:solidFill>
                  <a:schemeClr val="bg1"/>
                </a:solidFill>
              </a:rPr>
              <a:t>Tóquio</a:t>
            </a:r>
            <a:endParaRPr lang="pt-BR" sz="2400" dirty="0">
              <a:solidFill>
                <a:schemeClr val="bg1"/>
              </a:solidFill>
            </a:endParaRPr>
          </a:p>
        </p:txBody>
      </p:sp>
      <p:pic>
        <p:nvPicPr>
          <p:cNvPr id="27" name="Imagem 26"/>
          <p:cNvPicPr>
            <a:picLocks noChangeAspect="1"/>
          </p:cNvPicPr>
          <p:nvPr/>
        </p:nvPicPr>
        <p:blipFill rotWithShape="1">
          <a:blip r:embed="rId4">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Tree>
    <p:extLst>
      <p:ext uri="{BB962C8B-B14F-4D97-AF65-F5344CB8AC3E}">
        <p14:creationId xmlns:p14="http://schemas.microsoft.com/office/powerpoint/2010/main" val="56353263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4608512"/>
          </a:xfrm>
          <a:prstGeom prst="roundRect">
            <a:avLst>
              <a:gd name="adj" fmla="val 11660"/>
            </a:avLst>
          </a:prstGeom>
          <a:solidFill>
            <a:srgbClr val="EBF6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611560" y="1484784"/>
            <a:ext cx="792088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800" b="1" u="sng" dirty="0" smtClean="0">
                <a:solidFill>
                  <a:schemeClr val="tx2"/>
                </a:solidFill>
                <a:latin typeface="Calibri" panose="020F0502020204030204" pitchFamily="34" charset="0"/>
              </a:rPr>
              <a:t>Resumo</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Perdas Regulatórias</a:t>
            </a:r>
          </a:p>
          <a:p>
            <a:pPr marL="457200" indent="-457200">
              <a:spcBef>
                <a:spcPts val="600"/>
              </a:spcBef>
              <a:spcAft>
                <a:spcPts val="600"/>
              </a:spcAft>
              <a:buFont typeface="+mj-lt"/>
              <a:buAutoNum type="arabicPeriod"/>
            </a:pPr>
            <a:r>
              <a:rPr lang="pt-BR" sz="2400" b="1" dirty="0" smtClean="0">
                <a:solidFill>
                  <a:schemeClr val="tx2"/>
                </a:solidFill>
                <a:latin typeface="Calibri" panose="020F0502020204030204" pitchFamily="34" charset="0"/>
              </a:rPr>
              <a:t>Ajuste Compensatório</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Base de Ativos: Capital Circulante</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Tarifa Média Efetiva</a:t>
            </a: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282544" y="159023"/>
            <a:ext cx="7905056" cy="461665"/>
          </a:xfrm>
          <a:prstGeom prst="rect">
            <a:avLst/>
          </a:prstGeom>
          <a:noFill/>
        </p:spPr>
        <p:txBody>
          <a:bodyPr wrap="square" rtlCol="0">
            <a:spAutoFit/>
          </a:bodyPr>
          <a:lstStyle/>
          <a:p>
            <a:r>
              <a:rPr lang="pt-BR" sz="2400" b="1" dirty="0" smtClean="0">
                <a:solidFill>
                  <a:schemeClr val="bg1"/>
                </a:solidFill>
              </a:rPr>
              <a:t>Nota </a:t>
            </a:r>
            <a:r>
              <a:rPr lang="pt-BR" sz="2400" b="1" dirty="0">
                <a:solidFill>
                  <a:schemeClr val="bg1"/>
                </a:solidFill>
              </a:rPr>
              <a:t>Técnica Preliminar - </a:t>
            </a:r>
            <a:r>
              <a:rPr lang="pt-BR" sz="2400" b="1" dirty="0" smtClean="0">
                <a:solidFill>
                  <a:schemeClr val="bg1"/>
                </a:solidFill>
              </a:rPr>
              <a:t>NT.F-0004-2018 | </a:t>
            </a:r>
            <a:r>
              <a:rPr lang="pt-BR" sz="2400" dirty="0" smtClean="0">
                <a:solidFill>
                  <a:schemeClr val="bg1"/>
                </a:solidFill>
              </a:rPr>
              <a:t>Resumo</a:t>
            </a:r>
            <a:endParaRPr lang="pt-BR" sz="1200" dirty="0">
              <a:solidFill>
                <a:schemeClr val="bg1"/>
              </a:solidFill>
            </a:endParaRPr>
          </a:p>
        </p:txBody>
      </p:sp>
    </p:spTree>
    <p:extLst>
      <p:ext uri="{BB962C8B-B14F-4D97-AF65-F5344CB8AC3E}">
        <p14:creationId xmlns:p14="http://schemas.microsoft.com/office/powerpoint/2010/main" val="2054879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4608512"/>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598428" y="1124744"/>
            <a:ext cx="7920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400" b="1" dirty="0" smtClean="0">
                <a:solidFill>
                  <a:schemeClr val="tx2"/>
                </a:solidFill>
                <a:latin typeface="Calibri" panose="020F0502020204030204" pitchFamily="34" charset="0"/>
              </a:rPr>
              <a:t>Receita</a:t>
            </a:r>
            <a:r>
              <a:rPr lang="pt-BR" sz="2400" dirty="0" smtClean="0">
                <a:solidFill>
                  <a:schemeClr val="tx2"/>
                </a:solidFill>
                <a:latin typeface="Calibri" panose="020F0502020204030204" pitchFamily="34" charset="0"/>
              </a:rPr>
              <a:t> </a:t>
            </a: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5488" y="187524"/>
            <a:ext cx="8465920" cy="461665"/>
          </a:xfrm>
          <a:prstGeom prst="rect">
            <a:avLst/>
          </a:prstGeom>
          <a:noFill/>
        </p:spPr>
        <p:txBody>
          <a:bodyPr wrap="square" rtlCol="0">
            <a:spAutoFit/>
          </a:bodyPr>
          <a:lstStyle/>
          <a:p>
            <a:r>
              <a:rPr lang="pt-BR" sz="2400" b="1" dirty="0">
                <a:solidFill>
                  <a:schemeClr val="bg1"/>
                </a:solidFill>
              </a:rPr>
              <a:t>Nota Técnica Preliminar - NT.F-0004-2018 | </a:t>
            </a:r>
            <a:r>
              <a:rPr lang="pt-BR" sz="2400" dirty="0" smtClean="0">
                <a:solidFill>
                  <a:schemeClr val="bg1"/>
                </a:solidFill>
              </a:rPr>
              <a:t>Ajuste Compensatório</a:t>
            </a:r>
            <a:endParaRPr lang="pt-BR" sz="1200" dirty="0">
              <a:solidFill>
                <a:schemeClr val="bg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1619770951"/>
              </p:ext>
            </p:extLst>
          </p:nvPr>
        </p:nvGraphicFramePr>
        <p:xfrm>
          <a:off x="699874" y="1902131"/>
          <a:ext cx="7717988" cy="3758090"/>
        </p:xfrm>
        <a:graphic>
          <a:graphicData uri="http://schemas.openxmlformats.org/drawingml/2006/table">
            <a:tbl>
              <a:tblPr firstRow="1" bandRow="1">
                <a:tableStyleId>{7DF18680-E054-41AD-8BC1-D1AEF772440D}</a:tableStyleId>
              </a:tblPr>
              <a:tblGrid>
                <a:gridCol w="3149621">
                  <a:extLst>
                    <a:ext uri="{9D8B030D-6E8A-4147-A177-3AD203B41FA5}">
                      <a16:colId xmlns:a16="http://schemas.microsoft.com/office/drawing/2014/main" val="1771464498"/>
                    </a:ext>
                  </a:extLst>
                </a:gridCol>
                <a:gridCol w="4568367">
                  <a:extLst>
                    <a:ext uri="{9D8B030D-6E8A-4147-A177-3AD203B41FA5}">
                      <a16:colId xmlns:a16="http://schemas.microsoft.com/office/drawing/2014/main" val="20001"/>
                    </a:ext>
                  </a:extLst>
                </a:gridCol>
              </a:tblGrid>
              <a:tr h="374810">
                <a:tc>
                  <a:txBody>
                    <a:bodyPr/>
                    <a:lstStyle/>
                    <a:p>
                      <a:pPr algn="ctr"/>
                      <a:r>
                        <a:rPr lang="pt-BR" sz="1800" dirty="0" smtClean="0"/>
                        <a:t>FONTE</a:t>
                      </a:r>
                    </a:p>
                  </a:txBody>
                  <a:tcPr/>
                </a:tc>
                <a:tc>
                  <a:txBody>
                    <a:bodyPr/>
                    <a:lstStyle/>
                    <a:p>
                      <a:pPr algn="ctr"/>
                      <a:r>
                        <a:rPr lang="pt-BR" sz="1800" dirty="0" smtClean="0"/>
                        <a:t>REGRA</a:t>
                      </a:r>
                    </a:p>
                  </a:txBody>
                  <a:tcPr/>
                </a:tc>
                <a:extLst>
                  <a:ext uri="{0D108BD9-81ED-4DB2-BD59-A6C34878D82A}">
                    <a16:rowId xmlns:a16="http://schemas.microsoft.com/office/drawing/2014/main" val="4118499681"/>
                  </a:ext>
                </a:extLst>
              </a:tr>
              <a:tr h="152006">
                <a:tc>
                  <a:txBody>
                    <a:bodyPr/>
                    <a:lstStyle/>
                    <a:p>
                      <a:pPr marL="0" algn="l" defTabSz="914400" rtl="0" eaLnBrk="1" latinLnBrk="0" hangingPunct="1"/>
                      <a:r>
                        <a:rPr lang="pt-BR" sz="1800" kern="1200" dirty="0" smtClean="0">
                          <a:solidFill>
                            <a:schemeClr val="dk1"/>
                          </a:solidFill>
                          <a:effectLst/>
                          <a:latin typeface="+mn-lt"/>
                          <a:ea typeface="+mn-ea"/>
                          <a:cs typeface="+mn-cs"/>
                        </a:rPr>
                        <a:t>NT RTS01/2012 – Metodologia detalhada para o Processo de revisão tarifária da Sabesp – Primeiro ciclo tarifário. </a:t>
                      </a:r>
                    </a:p>
                    <a:p>
                      <a:pPr marL="0" algn="l" defTabSz="914400" rtl="0" eaLnBrk="1" latinLnBrk="0" hangingPunct="1"/>
                      <a:r>
                        <a:rPr lang="pt-BR" sz="1800" kern="1200" dirty="0" smtClean="0">
                          <a:solidFill>
                            <a:schemeClr val="dk1"/>
                          </a:solidFill>
                          <a:effectLst/>
                          <a:latin typeface="+mn-lt"/>
                          <a:ea typeface="+mn-ea"/>
                          <a:cs typeface="+mn-cs"/>
                        </a:rPr>
                        <a:t>Páginas 34 e 35</a:t>
                      </a:r>
                      <a:endParaRPr lang="pt-BR" sz="1800" kern="1200" dirty="0">
                        <a:solidFill>
                          <a:schemeClr val="dk1"/>
                        </a:solidFill>
                        <a:effectLst/>
                        <a:latin typeface="+mn-lt"/>
                        <a:ea typeface="+mn-ea"/>
                        <a:cs typeface="+mn-cs"/>
                      </a:endParaRPr>
                    </a:p>
                  </a:txBody>
                  <a:tcPr/>
                </a:tc>
                <a:tc>
                  <a:txBody>
                    <a:bodyPr/>
                    <a:lstStyle/>
                    <a:p>
                      <a:pPr algn="l"/>
                      <a:r>
                        <a:rPr lang="pt-BR" sz="1800" b="0" i="1" kern="1200" dirty="0" smtClean="0">
                          <a:solidFill>
                            <a:schemeClr val="dk1"/>
                          </a:solidFill>
                          <a:effectLst/>
                          <a:latin typeface="+mn-lt"/>
                          <a:ea typeface="+mn-ea"/>
                          <a:cs typeface="+mn-cs"/>
                        </a:rPr>
                        <a:t>2.8 AJUSTES POR VARIAÇÃO DE RECEITAS </a:t>
                      </a:r>
                    </a:p>
                    <a:p>
                      <a:pPr algn="l"/>
                      <a:endParaRPr lang="pt-BR" sz="1800" i="1" kern="1200" dirty="0" smtClean="0">
                        <a:solidFill>
                          <a:schemeClr val="dk1"/>
                        </a:solidFill>
                        <a:effectLst/>
                        <a:latin typeface="+mn-lt"/>
                        <a:ea typeface="+mn-ea"/>
                        <a:cs typeface="+mn-cs"/>
                      </a:endParaRPr>
                    </a:p>
                    <a:p>
                      <a:pPr algn="l"/>
                      <a:r>
                        <a:rPr lang="pt-BR" sz="1800" i="1" kern="1200" dirty="0" smtClean="0">
                          <a:solidFill>
                            <a:schemeClr val="dk1"/>
                          </a:solidFill>
                          <a:effectLst/>
                          <a:latin typeface="+mn-lt"/>
                          <a:ea typeface="+mn-ea"/>
                          <a:cs typeface="+mn-cs"/>
                        </a:rPr>
                        <a:t>“O mecanismo proposto visa mitigar os efeitos nas receitas resultantes das diferenças dos volumes efetivamente faturado em relação aos valores estimados na revisão tarifária. A ideia é avaliar quais foram os distanciamentos de receitas durante cada ano do período tarifário vigente para, logo, reconhecê-los nas receitas requeridas que serão fixadas no seguinte período tarifário.” </a:t>
                      </a:r>
                    </a:p>
                    <a:p>
                      <a:pPr algn="l"/>
                      <a:endParaRPr lang="pt-BR" sz="1800" b="1" i="1" dirty="0" smtClean="0"/>
                    </a:p>
                  </a:txBody>
                  <a:tcPr/>
                </a:tc>
                <a:extLst>
                  <a:ext uri="{0D108BD9-81ED-4DB2-BD59-A6C34878D82A}">
                    <a16:rowId xmlns:a16="http://schemas.microsoft.com/office/drawing/2014/main" val="2213747556"/>
                  </a:ext>
                </a:extLst>
              </a:tr>
            </a:tbl>
          </a:graphicData>
        </a:graphic>
      </p:graphicFrame>
    </p:spTree>
    <p:extLst>
      <p:ext uri="{BB962C8B-B14F-4D97-AF65-F5344CB8AC3E}">
        <p14:creationId xmlns:p14="http://schemas.microsoft.com/office/powerpoint/2010/main" val="1462426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4">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4608512"/>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pic>
        <p:nvPicPr>
          <p:cNvPr id="8" name="Imagem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0" y="108815"/>
            <a:ext cx="8394706" cy="461665"/>
          </a:xfrm>
          <a:prstGeom prst="rect">
            <a:avLst/>
          </a:prstGeom>
          <a:noFill/>
        </p:spPr>
        <p:txBody>
          <a:bodyPr wrap="square" rtlCol="0">
            <a:spAutoFit/>
          </a:bodyPr>
          <a:lstStyle/>
          <a:p>
            <a:r>
              <a:rPr lang="pt-BR" sz="2400" b="1" dirty="0">
                <a:solidFill>
                  <a:schemeClr val="bg1"/>
                </a:solidFill>
              </a:rPr>
              <a:t>Nota Técnica Preliminar - NT.F-0004-2018 | </a:t>
            </a:r>
            <a:r>
              <a:rPr lang="pt-BR" sz="2400" dirty="0">
                <a:solidFill>
                  <a:schemeClr val="bg1"/>
                </a:solidFill>
              </a:rPr>
              <a:t>Ajuste Compensatório</a:t>
            </a:r>
            <a:endParaRPr lang="pt-BR" sz="1200" dirty="0">
              <a:solidFill>
                <a:schemeClr val="bg1"/>
              </a:solidFill>
            </a:endParaRPr>
          </a:p>
        </p:txBody>
      </p:sp>
      <p:sp>
        <p:nvSpPr>
          <p:cNvPr id="12" name="Text Box 5"/>
          <p:cNvSpPr txBox="1">
            <a:spLocks noChangeArrowheads="1"/>
          </p:cNvSpPr>
          <p:nvPr/>
        </p:nvSpPr>
        <p:spPr bwMode="auto">
          <a:xfrm>
            <a:off x="440486" y="1157257"/>
            <a:ext cx="82367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400" b="1" dirty="0" smtClean="0">
                <a:solidFill>
                  <a:schemeClr val="tx2"/>
                </a:solidFill>
                <a:latin typeface="Calibri" panose="020F0502020204030204" pitchFamily="34" charset="0"/>
              </a:rPr>
              <a:t>Comparação Receita</a:t>
            </a: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p:txBody>
      </p:sp>
      <p:graphicFrame>
        <p:nvGraphicFramePr>
          <p:cNvPr id="13" name="Objeto 12"/>
          <p:cNvGraphicFramePr>
            <a:graphicFrameLocks noChangeAspect="1"/>
          </p:cNvGraphicFramePr>
          <p:nvPr>
            <p:extLst>
              <p:ext uri="{D42A27DB-BD31-4B8C-83A1-F6EECF244321}">
                <p14:modId xmlns:p14="http://schemas.microsoft.com/office/powerpoint/2010/main" val="3885838248"/>
              </p:ext>
            </p:extLst>
          </p:nvPr>
        </p:nvGraphicFramePr>
        <p:xfrm>
          <a:off x="2044909" y="1700808"/>
          <a:ext cx="4838700" cy="2333625"/>
        </p:xfrm>
        <a:graphic>
          <a:graphicData uri="http://schemas.openxmlformats.org/presentationml/2006/ole">
            <mc:AlternateContent xmlns:mc="http://schemas.openxmlformats.org/markup-compatibility/2006">
              <mc:Choice xmlns:v="urn:schemas-microsoft-com:vml" Requires="v">
                <p:oleObj spid="_x0000_s1113" name="Worksheet" r:id="rId6" imgW="4838670" imgH="2333715" progId="Excel.Sheet.12">
                  <p:embed/>
                </p:oleObj>
              </mc:Choice>
              <mc:Fallback>
                <p:oleObj name="Worksheet" r:id="rId6" imgW="4838670" imgH="2333715" progId="Excel.Sheet.12">
                  <p:embed/>
                  <p:pic>
                    <p:nvPicPr>
                      <p:cNvPr id="0" name=""/>
                      <p:cNvPicPr/>
                      <p:nvPr/>
                    </p:nvPicPr>
                    <p:blipFill>
                      <a:blip r:embed="rId7"/>
                      <a:stretch>
                        <a:fillRect/>
                      </a:stretch>
                    </p:blipFill>
                    <p:spPr>
                      <a:xfrm>
                        <a:off x="2044909" y="1700808"/>
                        <a:ext cx="4838700" cy="2333625"/>
                      </a:xfrm>
                      <a:prstGeom prst="rect">
                        <a:avLst/>
                      </a:prstGeom>
                    </p:spPr>
                  </p:pic>
                </p:oleObj>
              </mc:Fallback>
            </mc:AlternateContent>
          </a:graphicData>
        </a:graphic>
      </p:graphicFrame>
      <p:sp>
        <p:nvSpPr>
          <p:cNvPr id="15" name="Text Box 5"/>
          <p:cNvSpPr txBox="1">
            <a:spLocks noChangeArrowheads="1"/>
          </p:cNvSpPr>
          <p:nvPr/>
        </p:nvSpPr>
        <p:spPr bwMode="auto">
          <a:xfrm>
            <a:off x="621020" y="4270660"/>
            <a:ext cx="79208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r>
              <a:rPr lang="pt-BR" b="1" dirty="0" smtClean="0">
                <a:solidFill>
                  <a:srgbClr val="C00000"/>
                </a:solidFill>
                <a:latin typeface="Calibri" panose="020F0502020204030204" pitchFamily="34" charset="0"/>
              </a:rPr>
              <a:t>Mesmo considerando a tarifa de contingência (que será deduzida dos investimentos pela ARSESP) a receita da Sabesp foi R$ 3 bi menor do que a prevista </a:t>
            </a:r>
            <a:r>
              <a:rPr lang="pt-BR" b="1" dirty="0">
                <a:solidFill>
                  <a:srgbClr val="C00000"/>
                </a:solidFill>
                <a:latin typeface="Calibri" panose="020F0502020204030204" pitchFamily="34" charset="0"/>
              </a:rPr>
              <a:t>na 1ª </a:t>
            </a:r>
            <a:r>
              <a:rPr lang="pt-BR" b="1" dirty="0" smtClean="0">
                <a:solidFill>
                  <a:srgbClr val="C00000"/>
                </a:solidFill>
                <a:latin typeface="Calibri" panose="020F0502020204030204" pitchFamily="34" charset="0"/>
              </a:rPr>
              <a:t>RTO.</a:t>
            </a:r>
          </a:p>
          <a:p>
            <a:r>
              <a:rPr lang="pt-BR" b="1" dirty="0" smtClean="0">
                <a:solidFill>
                  <a:srgbClr val="C00000"/>
                </a:solidFill>
                <a:latin typeface="Calibri" panose="020F0502020204030204" pitchFamily="34" charset="0"/>
              </a:rPr>
              <a:t>Pelo normativo do primeiro ciclo a compensação deve ser feita a favor da SABESP.</a:t>
            </a:r>
            <a:endParaRPr lang="pt-BR" sz="24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527437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4608512"/>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598428" y="1218046"/>
            <a:ext cx="7920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400" b="1" dirty="0" smtClean="0">
                <a:solidFill>
                  <a:schemeClr val="tx2"/>
                </a:solidFill>
                <a:latin typeface="Calibri" panose="020F0502020204030204" pitchFamily="34" charset="0"/>
              </a:rPr>
              <a:t>Energia Elétrica</a:t>
            </a:r>
            <a:r>
              <a:rPr lang="pt-BR" sz="2400" dirty="0" smtClean="0">
                <a:solidFill>
                  <a:schemeClr val="tx2"/>
                </a:solidFill>
                <a:latin typeface="Calibri" panose="020F0502020204030204" pitchFamily="34" charset="0"/>
              </a:rPr>
              <a:t> </a:t>
            </a: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5488" y="187524"/>
            <a:ext cx="8524796" cy="461665"/>
          </a:xfrm>
          <a:prstGeom prst="rect">
            <a:avLst/>
          </a:prstGeom>
          <a:noFill/>
        </p:spPr>
        <p:txBody>
          <a:bodyPr wrap="square" rtlCol="0">
            <a:spAutoFit/>
          </a:bodyPr>
          <a:lstStyle/>
          <a:p>
            <a:r>
              <a:rPr lang="pt-BR" sz="2400" b="1" dirty="0">
                <a:solidFill>
                  <a:schemeClr val="bg1"/>
                </a:solidFill>
              </a:rPr>
              <a:t>Nota Técnica Preliminar - NT.F-0004-2018 | </a:t>
            </a:r>
            <a:r>
              <a:rPr lang="pt-BR" sz="2400" dirty="0">
                <a:solidFill>
                  <a:schemeClr val="bg1"/>
                </a:solidFill>
              </a:rPr>
              <a:t>Ajuste Compensatório</a:t>
            </a:r>
            <a:endParaRPr lang="pt-BR" sz="1200" dirty="0">
              <a:solidFill>
                <a:schemeClr val="bg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1629212026"/>
              </p:ext>
            </p:extLst>
          </p:nvPr>
        </p:nvGraphicFramePr>
        <p:xfrm>
          <a:off x="974925" y="1913677"/>
          <a:ext cx="7384240" cy="2386490"/>
        </p:xfrm>
        <a:graphic>
          <a:graphicData uri="http://schemas.openxmlformats.org/drawingml/2006/table">
            <a:tbl>
              <a:tblPr firstRow="1" bandRow="1">
                <a:tableStyleId>{7DF18680-E054-41AD-8BC1-D1AEF772440D}</a:tableStyleId>
              </a:tblPr>
              <a:tblGrid>
                <a:gridCol w="2961389">
                  <a:extLst>
                    <a:ext uri="{9D8B030D-6E8A-4147-A177-3AD203B41FA5}">
                      <a16:colId xmlns:a16="http://schemas.microsoft.com/office/drawing/2014/main" val="1771464498"/>
                    </a:ext>
                  </a:extLst>
                </a:gridCol>
                <a:gridCol w="4422851">
                  <a:extLst>
                    <a:ext uri="{9D8B030D-6E8A-4147-A177-3AD203B41FA5}">
                      <a16:colId xmlns:a16="http://schemas.microsoft.com/office/drawing/2014/main" val="20001"/>
                    </a:ext>
                  </a:extLst>
                </a:gridCol>
              </a:tblGrid>
              <a:tr h="374810">
                <a:tc>
                  <a:txBody>
                    <a:bodyPr/>
                    <a:lstStyle/>
                    <a:p>
                      <a:pPr algn="ctr"/>
                      <a:r>
                        <a:rPr lang="pt-BR" sz="1800" dirty="0" smtClean="0"/>
                        <a:t>FONTE</a:t>
                      </a:r>
                    </a:p>
                  </a:txBody>
                  <a:tcPr/>
                </a:tc>
                <a:tc>
                  <a:txBody>
                    <a:bodyPr/>
                    <a:lstStyle/>
                    <a:p>
                      <a:pPr algn="ctr"/>
                      <a:r>
                        <a:rPr lang="pt-BR" sz="1800" dirty="0" smtClean="0"/>
                        <a:t>REGRA</a:t>
                      </a:r>
                    </a:p>
                  </a:txBody>
                  <a:tcPr/>
                </a:tc>
                <a:extLst>
                  <a:ext uri="{0D108BD9-81ED-4DB2-BD59-A6C34878D82A}">
                    <a16:rowId xmlns:a16="http://schemas.microsoft.com/office/drawing/2014/main" val="4118499681"/>
                  </a:ext>
                </a:extLst>
              </a:tr>
              <a:tr h="152006">
                <a:tc>
                  <a:txBody>
                    <a:bodyPr/>
                    <a:lstStyle/>
                    <a:p>
                      <a:pPr algn="just"/>
                      <a:r>
                        <a:rPr lang="pt-BR" sz="1800" kern="1200" dirty="0" smtClean="0">
                          <a:solidFill>
                            <a:schemeClr val="dk1"/>
                          </a:solidFill>
                          <a:effectLst/>
                          <a:latin typeface="+mn-lt"/>
                          <a:ea typeface="+mn-ea"/>
                          <a:cs typeface="+mn-cs"/>
                        </a:rPr>
                        <a:t>NT Final RTS/004/2015 –Ajuste Tarifário e Revisão Tarifária Extraordinária da Sabesp. </a:t>
                      </a:r>
                    </a:p>
                    <a:p>
                      <a:pPr algn="just"/>
                      <a:r>
                        <a:rPr lang="pt-BR" sz="1800" kern="1200" dirty="0" smtClean="0">
                          <a:solidFill>
                            <a:schemeClr val="dk1"/>
                          </a:solidFill>
                          <a:effectLst/>
                          <a:latin typeface="+mn-lt"/>
                          <a:ea typeface="+mn-ea"/>
                          <a:cs typeface="+mn-cs"/>
                        </a:rPr>
                        <a:t>Página 10.</a:t>
                      </a:r>
                      <a:endParaRPr lang="pt-BR" sz="1800" kern="1200" dirty="0">
                        <a:solidFill>
                          <a:schemeClr val="dk1"/>
                        </a:solidFill>
                        <a:effectLst/>
                        <a:latin typeface="+mn-lt"/>
                        <a:ea typeface="+mn-ea"/>
                        <a:cs typeface="+mn-cs"/>
                      </a:endParaRPr>
                    </a:p>
                  </a:txBody>
                  <a:tcPr/>
                </a:tc>
                <a:tc>
                  <a:txBody>
                    <a:bodyPr/>
                    <a:lstStyle/>
                    <a:p>
                      <a:pPr marL="0" algn="just" defTabSz="914400" rtl="0" eaLnBrk="1" latinLnBrk="0" hangingPunct="1"/>
                      <a:r>
                        <a:rPr lang="pt-BR" sz="1800" kern="1200" dirty="0" smtClean="0">
                          <a:solidFill>
                            <a:schemeClr val="dk1"/>
                          </a:solidFill>
                          <a:effectLst/>
                          <a:latin typeface="+mn-lt"/>
                          <a:ea typeface="+mn-ea"/>
                          <a:cs typeface="+mn-cs"/>
                        </a:rPr>
                        <a:t> </a:t>
                      </a:r>
                      <a:r>
                        <a:rPr lang="pt-BR" sz="1800" i="1" kern="1200" dirty="0" smtClean="0">
                          <a:solidFill>
                            <a:schemeClr val="dk1"/>
                          </a:solidFill>
                          <a:effectLst/>
                          <a:latin typeface="+mn-lt"/>
                          <a:ea typeface="+mn-ea"/>
                          <a:cs typeface="+mn-cs"/>
                        </a:rPr>
                        <a:t>“Foram adotadas, pela ARSESP, novas projeções para os anos de 2015 e 2016 relativas aos parâmetros já mencionados acima, </a:t>
                      </a:r>
                      <a:r>
                        <a:rPr lang="pt-BR" sz="1800" b="1" i="1" kern="1200" dirty="0" smtClean="0">
                          <a:solidFill>
                            <a:schemeClr val="dk1"/>
                          </a:solidFill>
                          <a:effectLst/>
                          <a:latin typeface="+mn-lt"/>
                          <a:ea typeface="+mn-ea"/>
                          <a:cs typeface="+mn-cs"/>
                        </a:rPr>
                        <a:t>cujos desvios serão apurados ao final do ciclo tarifário, e farão parte do ajuste compensatório no ciclo seguinte, se necessário.”</a:t>
                      </a:r>
                      <a:endParaRPr lang="pt-BR" sz="1800" b="1" kern="1200" dirty="0">
                        <a:solidFill>
                          <a:schemeClr val="dk1"/>
                        </a:solidFill>
                        <a:effectLst/>
                        <a:latin typeface="+mn-lt"/>
                        <a:ea typeface="+mn-ea"/>
                        <a:cs typeface="+mn-cs"/>
                      </a:endParaRPr>
                    </a:p>
                  </a:txBody>
                  <a:tcPr/>
                </a:tc>
                <a:extLst>
                  <a:ext uri="{0D108BD9-81ED-4DB2-BD59-A6C34878D82A}">
                    <a16:rowId xmlns:a16="http://schemas.microsoft.com/office/drawing/2014/main" val="2213747556"/>
                  </a:ext>
                </a:extLst>
              </a:tr>
            </a:tbl>
          </a:graphicData>
        </a:graphic>
      </p:graphicFrame>
    </p:spTree>
    <p:extLst>
      <p:ext uri="{BB962C8B-B14F-4D97-AF65-F5344CB8AC3E}">
        <p14:creationId xmlns:p14="http://schemas.microsoft.com/office/powerpoint/2010/main" val="1312371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4608512"/>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0" y="108815"/>
            <a:ext cx="8394706" cy="461665"/>
          </a:xfrm>
          <a:prstGeom prst="rect">
            <a:avLst/>
          </a:prstGeom>
          <a:noFill/>
        </p:spPr>
        <p:txBody>
          <a:bodyPr wrap="square" rtlCol="0">
            <a:spAutoFit/>
          </a:bodyPr>
          <a:lstStyle/>
          <a:p>
            <a:r>
              <a:rPr lang="pt-BR" sz="2400" b="1" dirty="0">
                <a:solidFill>
                  <a:schemeClr val="bg1"/>
                </a:solidFill>
              </a:rPr>
              <a:t>Nota Técnica Preliminar - NT.F-0004-2018 | </a:t>
            </a:r>
            <a:r>
              <a:rPr lang="pt-BR" sz="2400" dirty="0">
                <a:solidFill>
                  <a:schemeClr val="bg1"/>
                </a:solidFill>
              </a:rPr>
              <a:t>Ajuste Compensatório</a:t>
            </a:r>
            <a:endParaRPr lang="pt-BR" sz="1200" dirty="0">
              <a:solidFill>
                <a:schemeClr val="bg1"/>
              </a:solidFill>
            </a:endParaRPr>
          </a:p>
        </p:txBody>
      </p:sp>
      <p:sp>
        <p:nvSpPr>
          <p:cNvPr id="12" name="Text Box 5"/>
          <p:cNvSpPr txBox="1">
            <a:spLocks noChangeArrowheads="1"/>
          </p:cNvSpPr>
          <p:nvPr/>
        </p:nvSpPr>
        <p:spPr bwMode="auto">
          <a:xfrm>
            <a:off x="440486" y="1157257"/>
            <a:ext cx="8236764"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400" b="1" dirty="0" smtClean="0">
                <a:solidFill>
                  <a:schemeClr val="tx2"/>
                </a:solidFill>
                <a:latin typeface="Calibri" panose="020F0502020204030204" pitchFamily="34" charset="0"/>
              </a:rPr>
              <a:t>Comparação Energia Elétrica</a:t>
            </a: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r>
              <a:rPr lang="pt-BR" b="1" dirty="0" smtClean="0">
                <a:solidFill>
                  <a:srgbClr val="C00000"/>
                </a:solidFill>
                <a:latin typeface="Calibri" panose="020F0502020204030204" pitchFamily="34" charset="0"/>
              </a:rPr>
              <a:t>Nesse cenário exemplificativo , a SABESP gastou R$ 430 milhões a menos do que o previsto na 1ª RTO.</a:t>
            </a:r>
          </a:p>
          <a:p>
            <a:r>
              <a:rPr lang="pt-BR" b="1" dirty="0" smtClean="0">
                <a:solidFill>
                  <a:srgbClr val="C00000"/>
                </a:solidFill>
                <a:latin typeface="Calibri" panose="020F0502020204030204" pitchFamily="34" charset="0"/>
              </a:rPr>
              <a:t>Pelo </a:t>
            </a:r>
            <a:r>
              <a:rPr lang="pt-BR" b="1" dirty="0">
                <a:solidFill>
                  <a:srgbClr val="C00000"/>
                </a:solidFill>
                <a:latin typeface="Calibri" panose="020F0502020204030204" pitchFamily="34" charset="0"/>
              </a:rPr>
              <a:t>normativo do primeiro ciclo a </a:t>
            </a:r>
            <a:r>
              <a:rPr lang="pt-BR" b="1" dirty="0" smtClean="0">
                <a:solidFill>
                  <a:srgbClr val="C00000"/>
                </a:solidFill>
                <a:latin typeface="Calibri" panose="020F0502020204030204" pitchFamily="34" charset="0"/>
              </a:rPr>
              <a:t>compensação deveria </a:t>
            </a:r>
            <a:r>
              <a:rPr lang="pt-BR" b="1" dirty="0">
                <a:solidFill>
                  <a:srgbClr val="C00000"/>
                </a:solidFill>
                <a:latin typeface="Calibri" panose="020F0502020204030204" pitchFamily="34" charset="0"/>
              </a:rPr>
              <a:t>ser </a:t>
            </a:r>
            <a:r>
              <a:rPr lang="pt-BR" b="1" dirty="0" smtClean="0">
                <a:solidFill>
                  <a:srgbClr val="C00000"/>
                </a:solidFill>
                <a:latin typeface="Calibri" panose="020F0502020204030204" pitchFamily="34" charset="0"/>
              </a:rPr>
              <a:t>feita a favor do Consumidor.</a:t>
            </a:r>
            <a:endParaRPr lang="pt-BR" b="1" dirty="0">
              <a:solidFill>
                <a:srgbClr val="C00000"/>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p:txBody>
      </p:sp>
      <p:sp>
        <p:nvSpPr>
          <p:cNvPr id="15" name="Text Box 5"/>
          <p:cNvSpPr txBox="1">
            <a:spLocks noChangeArrowheads="1"/>
          </p:cNvSpPr>
          <p:nvPr/>
        </p:nvSpPr>
        <p:spPr bwMode="auto">
          <a:xfrm>
            <a:off x="691167" y="1654655"/>
            <a:ext cx="79208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r>
              <a:rPr lang="pt-BR" sz="1600" dirty="0" smtClean="0">
                <a:latin typeface="Calibri" panose="020F0502020204030204" pitchFamily="34" charset="0"/>
              </a:rPr>
              <a:t>Na NT da RTE, a ARSESP não explicitou quanto considerou a título de Energia Elétrica para o período 2015/2016. </a:t>
            </a:r>
            <a:r>
              <a:rPr lang="pt-BR" sz="1600" b="1" dirty="0" smtClean="0">
                <a:latin typeface="Calibri" panose="020F0502020204030204" pitchFamily="34" charset="0"/>
              </a:rPr>
              <a:t>A Agência deve utilizar os valores que adotou</a:t>
            </a:r>
            <a:r>
              <a:rPr lang="pt-BR" sz="1600" dirty="0" smtClean="0">
                <a:latin typeface="Calibri" panose="020F0502020204030204" pitchFamily="34" charset="0"/>
              </a:rPr>
              <a:t>, mas, somente para fins exemplificativos, utilizando os valores ,à época, pleiteados pela SABESP:</a:t>
            </a:r>
            <a:endParaRPr lang="pt-BR" sz="1600" dirty="0">
              <a:latin typeface="Calibri" panose="020F0502020204030204"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998532418"/>
              </p:ext>
            </p:extLst>
          </p:nvPr>
        </p:nvGraphicFramePr>
        <p:xfrm>
          <a:off x="2987824" y="2561569"/>
          <a:ext cx="2857500" cy="1781175"/>
        </p:xfrm>
        <a:graphic>
          <a:graphicData uri="http://schemas.openxmlformats.org/drawingml/2006/table">
            <a:tbl>
              <a:tblPr firstRow="1" bandRow="1">
                <a:tableStyleId>{5C22544A-7EE6-4342-B048-85BDC9FD1C3A}</a:tableStyleId>
              </a:tblPr>
              <a:tblGrid>
                <a:gridCol w="6985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295275">
                <a:tc>
                  <a:txBody>
                    <a:bodyPr/>
                    <a:lstStyle/>
                    <a:p>
                      <a:pPr algn="ctr" rtl="0" fontAlgn="ctr"/>
                      <a:r>
                        <a:rPr lang="pt-BR" sz="1700" u="none" strike="noStrike">
                          <a:effectLst/>
                        </a:rPr>
                        <a:t>FONTE</a:t>
                      </a:r>
                      <a:endParaRPr lang="pt-BR" sz="17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PN</a:t>
                      </a:r>
                      <a:endParaRPr lang="pt-BR" sz="17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REALIZADO</a:t>
                      </a:r>
                      <a:endParaRPr lang="pt-BR" sz="17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04800">
                <a:tc>
                  <a:txBody>
                    <a:bodyPr/>
                    <a:lstStyle/>
                    <a:p>
                      <a:pPr algn="ctr" rtl="0" fontAlgn="ctr"/>
                      <a:r>
                        <a:rPr lang="pt-BR" sz="1700" u="none" strike="noStrike">
                          <a:effectLst/>
                        </a:rPr>
                        <a:t>2.013</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527.713</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535.718</a:t>
                      </a:r>
                      <a:endParaRPr lang="pt-BR" sz="17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95275">
                <a:tc>
                  <a:txBody>
                    <a:bodyPr/>
                    <a:lstStyle/>
                    <a:p>
                      <a:pPr algn="ctr" rtl="0" fontAlgn="ctr"/>
                      <a:r>
                        <a:rPr lang="pt-BR" sz="1700" u="none" strike="noStrike">
                          <a:effectLst/>
                        </a:rPr>
                        <a:t>2.014</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537.738</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545.917</a:t>
                      </a:r>
                      <a:endParaRPr lang="pt-BR" sz="17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295275">
                <a:tc>
                  <a:txBody>
                    <a:bodyPr/>
                    <a:lstStyle/>
                    <a:p>
                      <a:pPr algn="ctr" rtl="0" fontAlgn="ctr"/>
                      <a:r>
                        <a:rPr lang="pt-BR" sz="1700" u="none" strike="noStrike">
                          <a:effectLst/>
                        </a:rPr>
                        <a:t>2.015</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808.750</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683.298</a:t>
                      </a:r>
                      <a:endParaRPr lang="pt-BR" sz="17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295275">
                <a:tc>
                  <a:txBody>
                    <a:bodyPr/>
                    <a:lstStyle/>
                    <a:p>
                      <a:pPr algn="ctr" rtl="0" fontAlgn="ctr"/>
                      <a:r>
                        <a:rPr lang="pt-BR" sz="1700" u="none" strike="noStrike">
                          <a:effectLst/>
                        </a:rPr>
                        <a:t>2.016</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1.040.110</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718.701</a:t>
                      </a:r>
                      <a:endParaRPr lang="pt-BR" sz="17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295275">
                <a:tc>
                  <a:txBody>
                    <a:bodyPr/>
                    <a:lstStyle/>
                    <a:p>
                      <a:pPr algn="ctr" rtl="0" fontAlgn="ctr"/>
                      <a:r>
                        <a:rPr lang="pt-BR" sz="1700" u="none" strike="noStrike">
                          <a:effectLst/>
                        </a:rPr>
                        <a:t>TOTAL</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2.914.311</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2.483.634</a:t>
                      </a:r>
                      <a:endParaRPr lang="pt-BR" sz="17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3763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57838" cy="4680520"/>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598428" y="1124744"/>
            <a:ext cx="7920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400" b="1" dirty="0" smtClean="0">
                <a:solidFill>
                  <a:schemeClr val="tx2"/>
                </a:solidFill>
                <a:latin typeface="Calibri" panose="020F0502020204030204" pitchFamily="34" charset="0"/>
              </a:rPr>
              <a:t>CAPEX</a:t>
            </a:r>
            <a:endParaRPr lang="pt-BR" sz="2400" dirty="0" smtClean="0">
              <a:solidFill>
                <a:schemeClr val="tx2"/>
              </a:solidFill>
              <a:latin typeface="Calibri" panose="020F0502020204030204" pitchFamily="34" charset="0"/>
            </a:endParaRP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5488" y="187524"/>
            <a:ext cx="8465920" cy="461665"/>
          </a:xfrm>
          <a:prstGeom prst="rect">
            <a:avLst/>
          </a:prstGeom>
          <a:noFill/>
        </p:spPr>
        <p:txBody>
          <a:bodyPr wrap="square" rtlCol="0">
            <a:spAutoFit/>
          </a:bodyPr>
          <a:lstStyle/>
          <a:p>
            <a:r>
              <a:rPr lang="pt-BR" sz="2400" b="1" dirty="0">
                <a:solidFill>
                  <a:schemeClr val="bg1"/>
                </a:solidFill>
              </a:rPr>
              <a:t>Nota Técnica Preliminar - NT.F-0004-2018 | </a:t>
            </a:r>
            <a:r>
              <a:rPr lang="pt-BR" sz="2400" dirty="0">
                <a:solidFill>
                  <a:schemeClr val="bg1"/>
                </a:solidFill>
              </a:rPr>
              <a:t>Ajuste Compensatório</a:t>
            </a:r>
            <a:endParaRPr lang="pt-BR" sz="1200" dirty="0">
              <a:solidFill>
                <a:schemeClr val="bg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100907027"/>
              </p:ext>
            </p:extLst>
          </p:nvPr>
        </p:nvGraphicFramePr>
        <p:xfrm>
          <a:off x="323528" y="1693085"/>
          <a:ext cx="8424936" cy="3758090"/>
        </p:xfrm>
        <a:graphic>
          <a:graphicData uri="http://schemas.openxmlformats.org/drawingml/2006/table">
            <a:tbl>
              <a:tblPr firstRow="1" bandRow="1">
                <a:tableStyleId>{7DF18680-E054-41AD-8BC1-D1AEF772440D}</a:tableStyleId>
              </a:tblPr>
              <a:tblGrid>
                <a:gridCol w="3171741">
                  <a:extLst>
                    <a:ext uri="{9D8B030D-6E8A-4147-A177-3AD203B41FA5}">
                      <a16:colId xmlns:a16="http://schemas.microsoft.com/office/drawing/2014/main" val="1771464498"/>
                    </a:ext>
                  </a:extLst>
                </a:gridCol>
                <a:gridCol w="5253195">
                  <a:extLst>
                    <a:ext uri="{9D8B030D-6E8A-4147-A177-3AD203B41FA5}">
                      <a16:colId xmlns:a16="http://schemas.microsoft.com/office/drawing/2014/main" val="20001"/>
                    </a:ext>
                  </a:extLst>
                </a:gridCol>
              </a:tblGrid>
              <a:tr h="374810">
                <a:tc>
                  <a:txBody>
                    <a:bodyPr/>
                    <a:lstStyle/>
                    <a:p>
                      <a:pPr algn="ctr"/>
                      <a:r>
                        <a:rPr lang="pt-BR" sz="1800" dirty="0" smtClean="0"/>
                        <a:t>FONTE</a:t>
                      </a:r>
                    </a:p>
                  </a:txBody>
                  <a:tcPr/>
                </a:tc>
                <a:tc>
                  <a:txBody>
                    <a:bodyPr/>
                    <a:lstStyle/>
                    <a:p>
                      <a:pPr algn="ctr"/>
                      <a:r>
                        <a:rPr lang="pt-BR" sz="1800" dirty="0" smtClean="0"/>
                        <a:t>REGRA</a:t>
                      </a:r>
                    </a:p>
                  </a:txBody>
                  <a:tcPr/>
                </a:tc>
                <a:extLst>
                  <a:ext uri="{0D108BD9-81ED-4DB2-BD59-A6C34878D82A}">
                    <a16:rowId xmlns:a16="http://schemas.microsoft.com/office/drawing/2014/main" val="4118499681"/>
                  </a:ext>
                </a:extLst>
              </a:tr>
              <a:tr h="152006">
                <a:tc>
                  <a:txBody>
                    <a:bodyPr/>
                    <a:lstStyle/>
                    <a:p>
                      <a:pPr algn="just"/>
                      <a:r>
                        <a:rPr lang="pt-BR" sz="1800" kern="1200" dirty="0" smtClean="0">
                          <a:solidFill>
                            <a:schemeClr val="dk1"/>
                          </a:solidFill>
                          <a:effectLst/>
                          <a:latin typeface="+mn-lt"/>
                          <a:ea typeface="+mn-ea"/>
                          <a:cs typeface="+mn-cs"/>
                        </a:rPr>
                        <a:t>NT RTS01/2012 – Metodologia detalhada para o Processo de revisão tarifária da Sabesp – Primeiro ciclo tarifário. Páginas 13 a 16. </a:t>
                      </a:r>
                      <a:endParaRPr lang="pt-BR" sz="1800" kern="1200" dirty="0">
                        <a:solidFill>
                          <a:schemeClr val="dk1"/>
                        </a:solidFill>
                        <a:effectLst/>
                        <a:latin typeface="+mn-lt"/>
                        <a:ea typeface="+mn-ea"/>
                        <a:cs typeface="+mn-cs"/>
                      </a:endParaRPr>
                    </a:p>
                  </a:txBody>
                  <a:tcPr/>
                </a:tc>
                <a:tc>
                  <a:txBody>
                    <a:bodyPr/>
                    <a:lstStyle/>
                    <a:p>
                      <a:pPr algn="just"/>
                      <a:r>
                        <a:rPr lang="pt-BR" sz="1800" kern="1200" dirty="0" smtClean="0">
                          <a:solidFill>
                            <a:schemeClr val="dk1"/>
                          </a:solidFill>
                          <a:effectLst/>
                          <a:latin typeface="+mn-lt"/>
                          <a:ea typeface="+mn-ea"/>
                          <a:cs typeface="+mn-cs"/>
                        </a:rPr>
                        <a:t>O CAPEX projetado foi</a:t>
                      </a:r>
                      <a:r>
                        <a:rPr lang="pt-BR" sz="1800" kern="1200" baseline="0" dirty="0" smtClean="0">
                          <a:solidFill>
                            <a:schemeClr val="dk1"/>
                          </a:solidFill>
                          <a:effectLst/>
                          <a:latin typeface="+mn-lt"/>
                          <a:ea typeface="+mn-ea"/>
                          <a:cs typeface="+mn-cs"/>
                        </a:rPr>
                        <a:t> pelo conceito de</a:t>
                      </a:r>
                      <a:r>
                        <a:rPr lang="pt-BR" sz="1800" kern="1200" dirty="0" smtClean="0">
                          <a:solidFill>
                            <a:schemeClr val="dk1"/>
                          </a:solidFill>
                          <a:effectLst/>
                          <a:latin typeface="+mn-lt"/>
                          <a:ea typeface="+mn-ea"/>
                          <a:cs typeface="+mn-cs"/>
                        </a:rPr>
                        <a:t> desembolsos.  </a:t>
                      </a:r>
                    </a:p>
                    <a:p>
                      <a:endParaRPr lang="pt-BR" sz="1800" kern="1200" dirty="0" smtClean="0">
                        <a:solidFill>
                          <a:schemeClr val="dk1"/>
                        </a:solidFill>
                        <a:effectLst/>
                        <a:latin typeface="+mn-lt"/>
                        <a:ea typeface="+mn-ea"/>
                        <a:cs typeface="+mn-cs"/>
                      </a:endParaRPr>
                    </a:p>
                    <a:p>
                      <a:pPr algn="just"/>
                      <a:r>
                        <a:rPr lang="pt-BR" sz="1800" kern="1200" dirty="0" smtClean="0">
                          <a:solidFill>
                            <a:schemeClr val="dk1"/>
                          </a:solidFill>
                          <a:effectLst/>
                          <a:latin typeface="+mn-lt"/>
                          <a:ea typeface="+mn-ea"/>
                          <a:cs typeface="+mn-cs"/>
                        </a:rPr>
                        <a:t>“</a:t>
                      </a:r>
                      <a:r>
                        <a:rPr lang="pt-BR" sz="1800" i="1" kern="1200" dirty="0" smtClean="0">
                          <a:solidFill>
                            <a:schemeClr val="dk1"/>
                          </a:solidFill>
                          <a:effectLst/>
                          <a:latin typeface="+mn-lt"/>
                          <a:ea typeface="+mn-ea"/>
                          <a:cs typeface="+mn-cs"/>
                        </a:rPr>
                        <a:t>durante o ciclo tarifário é necessário avaliar o grau de cumprimento dos investimentos projetados no início do período com os efetivamente realizados no ciclo</a:t>
                      </a:r>
                      <a:r>
                        <a:rPr lang="pt-BR" sz="1800" kern="1200" dirty="0" smtClean="0">
                          <a:solidFill>
                            <a:schemeClr val="dk1"/>
                          </a:solidFill>
                          <a:effectLst/>
                          <a:latin typeface="+mn-lt"/>
                          <a:ea typeface="+mn-ea"/>
                          <a:cs typeface="+mn-cs"/>
                        </a:rPr>
                        <a:t>”, sendo que “</a:t>
                      </a:r>
                      <a:r>
                        <a:rPr lang="pt-BR" sz="1800" i="1" kern="1200" dirty="0" smtClean="0">
                          <a:solidFill>
                            <a:schemeClr val="dk1"/>
                          </a:solidFill>
                          <a:effectLst/>
                          <a:latin typeface="+mn-lt"/>
                          <a:ea typeface="+mn-ea"/>
                          <a:cs typeface="+mn-cs"/>
                        </a:rPr>
                        <a:t>As comparações entre os valores projetados e valores realizados devem ser realizadas na mesma unidade de medida. Para isto, os valores projetados devem ser representados na moeda de cada ano para verificar se os montantes efetivamente investidos são iguais, superiores ou inferiores aos projetados.</a:t>
                      </a:r>
                      <a:r>
                        <a:rPr lang="pt-BR" sz="1800" kern="1200" dirty="0" smtClean="0">
                          <a:solidFill>
                            <a:schemeClr val="dk1"/>
                          </a:solidFill>
                          <a:effectLst/>
                          <a:latin typeface="+mn-lt"/>
                          <a:ea typeface="+mn-ea"/>
                          <a:cs typeface="+mn-cs"/>
                        </a:rPr>
                        <a:t>”</a:t>
                      </a:r>
                      <a:endParaRPr lang="pt-BR" sz="1800" b="1" kern="1200" dirty="0">
                        <a:solidFill>
                          <a:schemeClr val="dk1"/>
                        </a:solidFill>
                        <a:effectLst/>
                        <a:latin typeface="+mn-lt"/>
                        <a:ea typeface="+mn-ea"/>
                        <a:cs typeface="+mn-cs"/>
                      </a:endParaRPr>
                    </a:p>
                  </a:txBody>
                  <a:tcPr/>
                </a:tc>
                <a:extLst>
                  <a:ext uri="{0D108BD9-81ED-4DB2-BD59-A6C34878D82A}">
                    <a16:rowId xmlns:a16="http://schemas.microsoft.com/office/drawing/2014/main" val="2213747556"/>
                  </a:ext>
                </a:extLst>
              </a:tr>
            </a:tbl>
          </a:graphicData>
        </a:graphic>
      </p:graphicFrame>
    </p:spTree>
    <p:extLst>
      <p:ext uri="{BB962C8B-B14F-4D97-AF65-F5344CB8AC3E}">
        <p14:creationId xmlns:p14="http://schemas.microsoft.com/office/powerpoint/2010/main" val="555415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4608512"/>
          </a:xfrm>
          <a:prstGeom prst="roundRect">
            <a:avLst>
              <a:gd name="adj" fmla="val 11660"/>
            </a:avLst>
          </a:prstGeom>
          <a:solidFill>
            <a:srgbClr val="EBF6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611560" y="1484784"/>
            <a:ext cx="792088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800" b="1" u="sng" dirty="0" smtClean="0">
                <a:solidFill>
                  <a:schemeClr val="tx2"/>
                </a:solidFill>
                <a:latin typeface="Calibri" panose="020F0502020204030204" pitchFamily="34" charset="0"/>
              </a:rPr>
              <a:t>Resumo</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Perdas Regulatórias</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Ajuste Compensatório</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Base de Ativos: Capital Circulante</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Tarifa Média Efetiva</a:t>
            </a: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282544" y="159023"/>
            <a:ext cx="7905056" cy="461665"/>
          </a:xfrm>
          <a:prstGeom prst="rect">
            <a:avLst/>
          </a:prstGeom>
          <a:noFill/>
        </p:spPr>
        <p:txBody>
          <a:bodyPr wrap="square" rtlCol="0">
            <a:spAutoFit/>
          </a:bodyPr>
          <a:lstStyle/>
          <a:p>
            <a:r>
              <a:rPr lang="pt-BR" sz="2400" b="1" dirty="0" smtClean="0">
                <a:solidFill>
                  <a:schemeClr val="bg1"/>
                </a:solidFill>
              </a:rPr>
              <a:t>Nota Técnica Preliminar - NT.F-0004-2018 | </a:t>
            </a:r>
            <a:r>
              <a:rPr lang="pt-BR" sz="2400" dirty="0" smtClean="0">
                <a:solidFill>
                  <a:schemeClr val="bg1"/>
                </a:solidFill>
              </a:rPr>
              <a:t>Resumo</a:t>
            </a:r>
            <a:endParaRPr lang="pt-BR" sz="1200" dirty="0">
              <a:solidFill>
                <a:schemeClr val="bg1"/>
              </a:solidFill>
            </a:endParaRPr>
          </a:p>
        </p:txBody>
      </p:sp>
    </p:spTree>
    <p:extLst>
      <p:ext uri="{BB962C8B-B14F-4D97-AF65-F5344CB8AC3E}">
        <p14:creationId xmlns:p14="http://schemas.microsoft.com/office/powerpoint/2010/main" val="2042395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015337"/>
            <a:ext cx="8618055" cy="4717919"/>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107504" y="187524"/>
            <a:ext cx="8411804" cy="461665"/>
          </a:xfrm>
          <a:prstGeom prst="rect">
            <a:avLst/>
          </a:prstGeom>
          <a:noFill/>
        </p:spPr>
        <p:txBody>
          <a:bodyPr wrap="square" rtlCol="0">
            <a:spAutoFit/>
          </a:bodyPr>
          <a:lstStyle/>
          <a:p>
            <a:r>
              <a:rPr lang="pt-BR" sz="2400" b="1" dirty="0">
                <a:solidFill>
                  <a:schemeClr val="bg1"/>
                </a:solidFill>
              </a:rPr>
              <a:t>Nota Técnica Preliminar - NT.F-0004-2018 | </a:t>
            </a:r>
            <a:r>
              <a:rPr lang="pt-BR" sz="2400" dirty="0">
                <a:solidFill>
                  <a:schemeClr val="bg1"/>
                </a:solidFill>
              </a:rPr>
              <a:t>Ajuste Compensatório</a:t>
            </a:r>
            <a:endParaRPr lang="pt-BR" sz="1200" dirty="0">
              <a:solidFill>
                <a:schemeClr val="bg1"/>
              </a:solidFill>
            </a:endParaRPr>
          </a:p>
        </p:txBody>
      </p:sp>
      <p:sp>
        <p:nvSpPr>
          <p:cNvPr id="12" name="Text Box 5"/>
          <p:cNvSpPr txBox="1">
            <a:spLocks noChangeArrowheads="1"/>
          </p:cNvSpPr>
          <p:nvPr/>
        </p:nvSpPr>
        <p:spPr bwMode="auto">
          <a:xfrm>
            <a:off x="621020" y="4114683"/>
            <a:ext cx="79208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r>
              <a:rPr lang="pt-BR" b="1" dirty="0">
                <a:solidFill>
                  <a:srgbClr val="C00000"/>
                </a:solidFill>
                <a:latin typeface="Calibri" panose="020F0502020204030204" pitchFamily="34" charset="0"/>
              </a:rPr>
              <a:t>Entre 2013 a 2016 a SABESP investiu R$ 1 BI a mais do que o previsto na 1ª </a:t>
            </a:r>
            <a:r>
              <a:rPr lang="pt-BR" b="1" dirty="0" smtClean="0">
                <a:solidFill>
                  <a:srgbClr val="C00000"/>
                </a:solidFill>
                <a:latin typeface="Calibri" panose="020F0502020204030204" pitchFamily="34" charset="0"/>
              </a:rPr>
              <a:t>RTO.</a:t>
            </a:r>
          </a:p>
          <a:p>
            <a:r>
              <a:rPr lang="pt-BR" b="1" dirty="0" smtClean="0">
                <a:solidFill>
                  <a:srgbClr val="C00000"/>
                </a:solidFill>
                <a:latin typeface="Calibri" panose="020F0502020204030204" pitchFamily="34" charset="0"/>
              </a:rPr>
              <a:t>Pelo normativo do primeiro ciclo a compensação deve ser feita a favor da SABESP.</a:t>
            </a:r>
            <a:endParaRPr lang="pt-BR" b="1" dirty="0">
              <a:solidFill>
                <a:srgbClr val="C00000"/>
              </a:solidFill>
              <a:latin typeface="Calibri" panose="020F0502020204030204" pitchFamily="34" charset="0"/>
            </a:endParaRPr>
          </a:p>
        </p:txBody>
      </p:sp>
      <p:sp>
        <p:nvSpPr>
          <p:cNvPr id="4" name="CaixaDeTexto 3"/>
          <p:cNvSpPr txBox="1"/>
          <p:nvPr/>
        </p:nvSpPr>
        <p:spPr>
          <a:xfrm>
            <a:off x="1715392" y="5022709"/>
            <a:ext cx="5880944" cy="461665"/>
          </a:xfrm>
          <a:prstGeom prst="rect">
            <a:avLst/>
          </a:prstGeom>
          <a:noFill/>
        </p:spPr>
        <p:txBody>
          <a:bodyPr wrap="square" rtlCol="0">
            <a:spAutoFit/>
          </a:bodyPr>
          <a:lstStyle/>
          <a:p>
            <a:r>
              <a:rPr lang="pt-BR" sz="1200" dirty="0"/>
              <a:t>* </a:t>
            </a:r>
            <a:r>
              <a:rPr lang="pt-BR" sz="1200" dirty="0" smtClean="0"/>
              <a:t>Desembolsos registrados sem </a:t>
            </a:r>
            <a:r>
              <a:rPr lang="pt-BR" sz="1200" dirty="0"/>
              <a:t>custo </a:t>
            </a:r>
            <a:r>
              <a:rPr lang="pt-BR" sz="1200" dirty="0" smtClean="0"/>
              <a:t>financeiro e </a:t>
            </a:r>
            <a:r>
              <a:rPr lang="pt-BR" sz="1200" dirty="0"/>
              <a:t>margem de </a:t>
            </a:r>
            <a:r>
              <a:rPr lang="pt-BR" sz="1200" dirty="0" smtClean="0"/>
              <a:t>construção e com despesas capitalizáveis (menores que 15%), </a:t>
            </a:r>
            <a:r>
              <a:rPr lang="pt-BR" sz="1200" dirty="0" err="1" smtClean="0"/>
              <a:t>PPPs</a:t>
            </a:r>
            <a:r>
              <a:rPr lang="pt-BR" sz="1200" dirty="0"/>
              <a:t> </a:t>
            </a:r>
            <a:r>
              <a:rPr lang="pt-BR" sz="1200" dirty="0" smtClean="0"/>
              <a:t>e Locação de Ativos. </a:t>
            </a:r>
            <a:endParaRPr lang="pt-BR" sz="1200" dirty="0"/>
          </a:p>
        </p:txBody>
      </p:sp>
      <p:graphicFrame>
        <p:nvGraphicFramePr>
          <p:cNvPr id="13" name="Tabela 12"/>
          <p:cNvGraphicFramePr>
            <a:graphicFrameLocks noGrp="1"/>
          </p:cNvGraphicFramePr>
          <p:nvPr>
            <p:extLst>
              <p:ext uri="{D42A27DB-BD31-4B8C-83A1-F6EECF244321}">
                <p14:modId xmlns:p14="http://schemas.microsoft.com/office/powerpoint/2010/main" val="3101734609"/>
              </p:ext>
            </p:extLst>
          </p:nvPr>
        </p:nvGraphicFramePr>
        <p:xfrm>
          <a:off x="2096591" y="1691635"/>
          <a:ext cx="4586860" cy="2097405"/>
        </p:xfrm>
        <a:graphic>
          <a:graphicData uri="http://schemas.openxmlformats.org/drawingml/2006/table">
            <a:tbl>
              <a:tblPr firstRow="1" bandRow="1">
                <a:tableStyleId>{5C22544A-7EE6-4342-B048-85BDC9FD1C3A}</a:tableStyleId>
              </a:tblPr>
              <a:tblGrid>
                <a:gridCol w="939800">
                  <a:extLst>
                    <a:ext uri="{9D8B030D-6E8A-4147-A177-3AD203B41FA5}">
                      <a16:colId xmlns:a16="http://schemas.microsoft.com/office/drawing/2014/main" val="20000"/>
                    </a:ext>
                  </a:extLst>
                </a:gridCol>
                <a:gridCol w="1823530">
                  <a:extLst>
                    <a:ext uri="{9D8B030D-6E8A-4147-A177-3AD203B41FA5}">
                      <a16:colId xmlns:a16="http://schemas.microsoft.com/office/drawing/2014/main" val="20001"/>
                    </a:ext>
                  </a:extLst>
                </a:gridCol>
                <a:gridCol w="1823530">
                  <a:extLst>
                    <a:ext uri="{9D8B030D-6E8A-4147-A177-3AD203B41FA5}">
                      <a16:colId xmlns:a16="http://schemas.microsoft.com/office/drawing/2014/main" val="20002"/>
                    </a:ext>
                  </a:extLst>
                </a:gridCol>
              </a:tblGrid>
              <a:tr h="304800">
                <a:tc>
                  <a:txBody>
                    <a:bodyPr/>
                    <a:lstStyle/>
                    <a:p>
                      <a:pPr algn="ctr" rtl="0" fontAlgn="ctr"/>
                      <a:r>
                        <a:rPr lang="pt-BR" sz="1700" u="none" strike="noStrike" dirty="0">
                          <a:effectLst/>
                        </a:rPr>
                        <a:t>FONTE</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PN</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b="1" i="0" u="none" strike="noStrike" dirty="0" smtClean="0">
                          <a:solidFill>
                            <a:schemeClr val="lt1"/>
                          </a:solidFill>
                          <a:effectLst/>
                          <a:latin typeface="+mn-lt"/>
                        </a:rPr>
                        <a:t>REALIZADO</a:t>
                      </a:r>
                      <a:endParaRPr lang="pt-BR" sz="17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04800">
                <a:tc>
                  <a:txBody>
                    <a:bodyPr/>
                    <a:lstStyle/>
                    <a:p>
                      <a:pPr algn="l" rtl="0" fontAlgn="ctr"/>
                      <a:r>
                        <a:rPr lang="pt-BR" sz="1700" u="none" strike="noStrike">
                          <a:effectLst/>
                        </a:rPr>
                        <a:t>CRITÉRIO</a:t>
                      </a:r>
                      <a:endParaRPr lang="pt-BR" sz="1700" b="1" i="0" u="none" strike="noStrike">
                        <a:solidFill>
                          <a:srgbClr val="FFFFFF"/>
                        </a:solidFill>
                        <a:effectLst/>
                        <a:latin typeface="Calibri" panose="020F0502020204030204" pitchFamily="34" charset="0"/>
                      </a:endParaRPr>
                    </a:p>
                  </a:txBody>
                  <a:tcPr marL="9525" marR="9525" marT="9525" marB="0" anchor="ctr"/>
                </a:tc>
                <a:tc>
                  <a:txBody>
                    <a:bodyPr/>
                    <a:lstStyle/>
                    <a:p>
                      <a:pPr algn="l" rtl="0" fontAlgn="ctr"/>
                      <a:r>
                        <a:rPr lang="pt-BR" sz="1700" u="none" strike="noStrike" dirty="0">
                          <a:effectLst/>
                        </a:rPr>
                        <a:t>DESEMBOLSO + PPP</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DESEMBOLSO + PPP</a:t>
                      </a:r>
                      <a:endParaRPr lang="pt-BR" sz="17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04800">
                <a:tc>
                  <a:txBody>
                    <a:bodyPr/>
                    <a:lstStyle/>
                    <a:p>
                      <a:pPr algn="ctr" rtl="0" fontAlgn="ctr"/>
                      <a:r>
                        <a:rPr lang="pt-BR" sz="1700" u="none" strike="noStrike" dirty="0">
                          <a:effectLst/>
                        </a:rPr>
                        <a:t>2.013</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2.403.450</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2.385.628</a:t>
                      </a:r>
                      <a:endParaRPr lang="pt-BR" sz="17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04800">
                <a:tc>
                  <a:txBody>
                    <a:bodyPr/>
                    <a:lstStyle/>
                    <a:p>
                      <a:pPr algn="ctr" rtl="0" fontAlgn="ctr"/>
                      <a:r>
                        <a:rPr lang="pt-BR" sz="1700" u="none" strike="noStrike">
                          <a:effectLst/>
                        </a:rPr>
                        <a:t>2.014</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2.275.913</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2.611.673</a:t>
                      </a:r>
                      <a:endParaRPr lang="pt-BR" sz="17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04800">
                <a:tc>
                  <a:txBody>
                    <a:bodyPr/>
                    <a:lstStyle/>
                    <a:p>
                      <a:pPr algn="ctr" rtl="0" fontAlgn="ctr"/>
                      <a:r>
                        <a:rPr lang="pt-BR" sz="1700" u="none" strike="noStrike">
                          <a:effectLst/>
                        </a:rPr>
                        <a:t>2.015</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2.126.199</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2.574.318</a:t>
                      </a:r>
                      <a:endParaRPr lang="pt-BR" sz="17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304800">
                <a:tc>
                  <a:txBody>
                    <a:bodyPr/>
                    <a:lstStyle/>
                    <a:p>
                      <a:pPr algn="ctr" rtl="0" fontAlgn="ctr"/>
                      <a:r>
                        <a:rPr lang="pt-BR" sz="1700" u="none" strike="noStrike">
                          <a:effectLst/>
                        </a:rPr>
                        <a:t>2.016</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2.370.128</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2.648.120</a:t>
                      </a:r>
                      <a:endParaRPr lang="pt-BR" sz="17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78427">
                <a:tc>
                  <a:txBody>
                    <a:bodyPr/>
                    <a:lstStyle/>
                    <a:p>
                      <a:pPr algn="ctr" rtl="0" fontAlgn="ctr"/>
                      <a:r>
                        <a:rPr lang="pt-BR" sz="1700" b="1" u="none" strike="noStrike">
                          <a:effectLst/>
                        </a:rPr>
                        <a:t>TOTAL</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b="1" u="none" strike="noStrike" dirty="0">
                          <a:effectLst/>
                        </a:rPr>
                        <a:t>9.175.690</a:t>
                      </a:r>
                      <a:endParaRPr lang="pt-BR" sz="17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b="1" u="none" strike="noStrike" dirty="0">
                          <a:effectLst/>
                        </a:rPr>
                        <a:t>10.219.739</a:t>
                      </a:r>
                      <a:endParaRPr lang="pt-BR" sz="17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bl>
          </a:graphicData>
        </a:graphic>
      </p:graphicFrame>
      <p:sp>
        <p:nvSpPr>
          <p:cNvPr id="5" name="Retângulo 4"/>
          <p:cNvSpPr/>
          <p:nvPr/>
        </p:nvSpPr>
        <p:spPr>
          <a:xfrm>
            <a:off x="2490374" y="1150980"/>
            <a:ext cx="3646063" cy="461665"/>
          </a:xfrm>
          <a:prstGeom prst="rect">
            <a:avLst/>
          </a:prstGeom>
        </p:spPr>
        <p:txBody>
          <a:bodyPr wrap="none">
            <a:spAutoFit/>
          </a:bodyPr>
          <a:lstStyle/>
          <a:p>
            <a:pPr algn="ctr"/>
            <a:r>
              <a:rPr lang="pt-BR" sz="2400" b="1" dirty="0">
                <a:solidFill>
                  <a:schemeClr val="tx2"/>
                </a:solidFill>
                <a:latin typeface="Calibri" panose="020F0502020204030204" pitchFamily="34" charset="0"/>
                <a:ea typeface="ＭＳ Ｐゴシック" charset="0"/>
                <a:cs typeface="ＭＳ Ｐゴシック" charset="0"/>
              </a:rPr>
              <a:t>Comparação investimentos</a:t>
            </a:r>
          </a:p>
        </p:txBody>
      </p:sp>
    </p:spTree>
    <p:extLst>
      <p:ext uri="{BB962C8B-B14F-4D97-AF65-F5344CB8AC3E}">
        <p14:creationId xmlns:p14="http://schemas.microsoft.com/office/powerpoint/2010/main" val="1230611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57838" cy="4680520"/>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395536" y="1124744"/>
            <a:ext cx="81237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r>
              <a:rPr lang="pt-BR" sz="2400" b="1" dirty="0" smtClean="0">
                <a:solidFill>
                  <a:schemeClr val="tx2"/>
                </a:solidFill>
                <a:latin typeface="Calibri" panose="020F0502020204030204" pitchFamily="34" charset="0"/>
              </a:rPr>
              <a:t>Itens não previstos – </a:t>
            </a:r>
            <a:r>
              <a:rPr lang="pt-BR" b="1" dirty="0" smtClean="0">
                <a:solidFill>
                  <a:schemeClr val="tx2"/>
                </a:solidFill>
                <a:latin typeface="Calibri" panose="020F0502020204030204" pitchFamily="34" charset="0"/>
              </a:rPr>
              <a:t>COFINS/PASEP , RECEITAS INDIRETAS, OUTRAS RECEITAS E CAPITAL CIRCULANTE</a:t>
            </a:r>
            <a:endParaRPr lang="pt-BR" dirty="0" smtClean="0">
              <a:solidFill>
                <a:schemeClr val="tx2"/>
              </a:solidFill>
              <a:latin typeface="Calibri" panose="020F0502020204030204" pitchFamily="34" charset="0"/>
            </a:endParaRP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5488" y="187524"/>
            <a:ext cx="8524796" cy="461665"/>
          </a:xfrm>
          <a:prstGeom prst="rect">
            <a:avLst/>
          </a:prstGeom>
          <a:noFill/>
        </p:spPr>
        <p:txBody>
          <a:bodyPr wrap="square" rtlCol="0">
            <a:spAutoFit/>
          </a:bodyPr>
          <a:lstStyle/>
          <a:p>
            <a:r>
              <a:rPr lang="pt-BR" sz="2400" b="1" dirty="0">
                <a:solidFill>
                  <a:schemeClr val="bg1"/>
                </a:solidFill>
              </a:rPr>
              <a:t>Nota Técnica Preliminar - NT.F-0004-2018 | </a:t>
            </a:r>
            <a:r>
              <a:rPr lang="pt-BR" sz="2400" dirty="0">
                <a:solidFill>
                  <a:schemeClr val="bg1"/>
                </a:solidFill>
              </a:rPr>
              <a:t>Ajuste Compensatório</a:t>
            </a:r>
            <a:endParaRPr lang="pt-BR" sz="1200" dirty="0">
              <a:solidFill>
                <a:schemeClr val="bg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3754542908"/>
              </p:ext>
            </p:extLst>
          </p:nvPr>
        </p:nvGraphicFramePr>
        <p:xfrm>
          <a:off x="467544" y="2421110"/>
          <a:ext cx="8051764" cy="1889171"/>
        </p:xfrm>
        <a:graphic>
          <a:graphicData uri="http://schemas.openxmlformats.org/drawingml/2006/table">
            <a:tbl>
              <a:tblPr firstRow="1" bandRow="1">
                <a:tableStyleId>{7DF18680-E054-41AD-8BC1-D1AEF772440D}</a:tableStyleId>
              </a:tblPr>
              <a:tblGrid>
                <a:gridCol w="8051764">
                  <a:extLst>
                    <a:ext uri="{9D8B030D-6E8A-4147-A177-3AD203B41FA5}">
                      <a16:colId xmlns:a16="http://schemas.microsoft.com/office/drawing/2014/main" val="20000"/>
                    </a:ext>
                  </a:extLst>
                </a:gridCol>
              </a:tblGrid>
              <a:tr h="317310">
                <a:tc>
                  <a:txBody>
                    <a:bodyPr/>
                    <a:lstStyle/>
                    <a:p>
                      <a:pPr algn="ctr"/>
                      <a:r>
                        <a:rPr lang="pt-BR" sz="1800" dirty="0" smtClean="0"/>
                        <a:t>REGRA</a:t>
                      </a:r>
                    </a:p>
                  </a:txBody>
                  <a:tcPr/>
                </a:tc>
                <a:extLst>
                  <a:ext uri="{0D108BD9-81ED-4DB2-BD59-A6C34878D82A}">
                    <a16:rowId xmlns:a16="http://schemas.microsoft.com/office/drawing/2014/main" val="4118499681"/>
                  </a:ext>
                </a:extLst>
              </a:tr>
              <a:tr h="1523411">
                <a:tc>
                  <a:txBody>
                    <a:bodyPr/>
                    <a:lstStyle/>
                    <a:p>
                      <a:pPr algn="just"/>
                      <a:r>
                        <a:rPr lang="pt-BR" sz="1800" kern="1200" dirty="0" smtClean="0">
                          <a:solidFill>
                            <a:schemeClr val="dk1"/>
                          </a:solidFill>
                          <a:effectLst/>
                          <a:latin typeface="+mn-lt"/>
                          <a:ea typeface="+mn-ea"/>
                          <a:cs typeface="+mn-cs"/>
                        </a:rPr>
                        <a:t>A ARSESP, ao descrever a cálculo dos componentes </a:t>
                      </a:r>
                      <a:r>
                        <a:rPr lang="pt-BR" sz="1800" b="1" kern="1200" dirty="0" err="1" smtClean="0">
                          <a:solidFill>
                            <a:schemeClr val="dk1"/>
                          </a:solidFill>
                          <a:effectLst/>
                          <a:latin typeface="+mn-lt"/>
                          <a:ea typeface="+mn-ea"/>
                          <a:cs typeface="+mn-cs"/>
                        </a:rPr>
                        <a:t>Cofins</a:t>
                      </a:r>
                      <a:r>
                        <a:rPr lang="pt-BR" sz="1800" b="1" kern="1200" dirty="0" smtClean="0">
                          <a:solidFill>
                            <a:schemeClr val="dk1"/>
                          </a:solidFill>
                          <a:effectLst/>
                          <a:latin typeface="+mn-lt"/>
                          <a:ea typeface="+mn-ea"/>
                          <a:cs typeface="+mn-cs"/>
                        </a:rPr>
                        <a:t>/Pasep</a:t>
                      </a:r>
                      <a:r>
                        <a:rPr lang="pt-BR" sz="1800" kern="1200" dirty="0" smtClean="0">
                          <a:solidFill>
                            <a:schemeClr val="dk1"/>
                          </a:solidFill>
                          <a:effectLst/>
                          <a:latin typeface="+mn-lt"/>
                          <a:ea typeface="+mn-ea"/>
                          <a:cs typeface="+mn-cs"/>
                        </a:rPr>
                        <a:t>, </a:t>
                      </a:r>
                      <a:r>
                        <a:rPr lang="pt-BR" sz="1800" b="1" kern="1200" dirty="0" smtClean="0">
                          <a:solidFill>
                            <a:schemeClr val="dk1"/>
                          </a:solidFill>
                          <a:effectLst/>
                          <a:latin typeface="+mn-lt"/>
                          <a:ea typeface="+mn-ea"/>
                          <a:cs typeface="+mn-cs"/>
                        </a:rPr>
                        <a:t>Receitas Indiretas</a:t>
                      </a:r>
                      <a:r>
                        <a:rPr lang="pt-BR" sz="1800" kern="1200" dirty="0" smtClean="0">
                          <a:solidFill>
                            <a:schemeClr val="dk1"/>
                          </a:solidFill>
                          <a:effectLst/>
                          <a:latin typeface="+mn-lt"/>
                          <a:ea typeface="+mn-ea"/>
                          <a:cs typeface="+mn-cs"/>
                        </a:rPr>
                        <a:t>, </a:t>
                      </a:r>
                      <a:r>
                        <a:rPr lang="pt-BR" sz="1800" b="1" kern="1200" dirty="0" smtClean="0">
                          <a:solidFill>
                            <a:schemeClr val="dk1"/>
                          </a:solidFill>
                          <a:effectLst/>
                          <a:latin typeface="+mn-lt"/>
                          <a:ea typeface="+mn-ea"/>
                          <a:cs typeface="+mn-cs"/>
                        </a:rPr>
                        <a:t>Outras Receitas</a:t>
                      </a:r>
                      <a:r>
                        <a:rPr lang="pt-BR" sz="1800" kern="1200" dirty="0" smtClean="0">
                          <a:solidFill>
                            <a:schemeClr val="dk1"/>
                          </a:solidFill>
                          <a:effectLst/>
                          <a:latin typeface="+mn-lt"/>
                          <a:ea typeface="+mn-ea"/>
                          <a:cs typeface="+mn-cs"/>
                        </a:rPr>
                        <a:t> e </a:t>
                      </a:r>
                      <a:r>
                        <a:rPr lang="pt-BR" sz="1800" b="1" kern="1200" dirty="0" smtClean="0">
                          <a:solidFill>
                            <a:schemeClr val="dk1"/>
                          </a:solidFill>
                          <a:effectLst/>
                          <a:latin typeface="+mn-lt"/>
                          <a:ea typeface="+mn-ea"/>
                          <a:cs typeface="+mn-cs"/>
                        </a:rPr>
                        <a:t>Capital Circulante</a:t>
                      </a:r>
                      <a:r>
                        <a:rPr lang="pt-BR" sz="1800" kern="1200" dirty="0" smtClean="0">
                          <a:solidFill>
                            <a:schemeClr val="dk1"/>
                          </a:solidFill>
                          <a:effectLst/>
                          <a:latin typeface="+mn-lt"/>
                          <a:ea typeface="+mn-ea"/>
                          <a:cs typeface="+mn-cs"/>
                        </a:rPr>
                        <a:t> nas NT RTS 01/2012 (NT Metodológica da 1ª RTO) e NT RTS 04/2014 (NT Final da 1ª RTO), não menciona que esses itens serão reavaliados ao final do ciclo ou serão fruto de ajuste compensatório. Entende-se, portanto, que  não deveriam compor o ajuste compensatório do ciclo encerrado. </a:t>
                      </a:r>
                      <a:endParaRPr lang="pt-BR" sz="1800" kern="1200" dirty="0">
                        <a:solidFill>
                          <a:schemeClr val="dk1"/>
                        </a:solidFill>
                        <a:effectLst/>
                        <a:latin typeface="+mn-lt"/>
                        <a:ea typeface="+mn-ea"/>
                        <a:cs typeface="+mn-cs"/>
                      </a:endParaRPr>
                    </a:p>
                  </a:txBody>
                  <a:tcPr/>
                </a:tc>
                <a:extLst>
                  <a:ext uri="{0D108BD9-81ED-4DB2-BD59-A6C34878D82A}">
                    <a16:rowId xmlns:a16="http://schemas.microsoft.com/office/drawing/2014/main" val="2213747556"/>
                  </a:ext>
                </a:extLst>
              </a:tr>
            </a:tbl>
          </a:graphicData>
        </a:graphic>
      </p:graphicFrame>
    </p:spTree>
    <p:extLst>
      <p:ext uri="{BB962C8B-B14F-4D97-AF65-F5344CB8AC3E}">
        <p14:creationId xmlns:p14="http://schemas.microsoft.com/office/powerpoint/2010/main" val="1104176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5066506"/>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395535" y="1135289"/>
            <a:ext cx="835292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400" b="1" dirty="0" smtClean="0">
                <a:solidFill>
                  <a:schemeClr val="tx2"/>
                </a:solidFill>
                <a:latin typeface="Calibri" panose="020F0502020204030204" pitchFamily="34" charset="0"/>
              </a:rPr>
              <a:t>Reajuste Tarifário Anual</a:t>
            </a:r>
            <a:r>
              <a:rPr lang="pt-BR" sz="2400" dirty="0" smtClean="0">
                <a:solidFill>
                  <a:schemeClr val="tx2"/>
                </a:solidFill>
                <a:latin typeface="Calibri" panose="020F0502020204030204" pitchFamily="34" charset="0"/>
              </a:rPr>
              <a:t> </a:t>
            </a:r>
            <a:endParaRPr lang="pt-BR" sz="2400" dirty="0">
              <a:solidFill>
                <a:schemeClr val="tx2"/>
              </a:solidFill>
              <a:latin typeface="Calibri" panose="020F0502020204030204" pitchFamily="34" charset="0"/>
            </a:endParaRPr>
          </a:p>
          <a:p>
            <a:endParaRPr lang="pt-BR" b="1" dirty="0" smtClean="0">
              <a:solidFill>
                <a:schemeClr val="tx2"/>
              </a:solidFill>
              <a:latin typeface="Calibri" panose="020F0502020204030204" pitchFamily="34" charset="0"/>
            </a:endParaRPr>
          </a:p>
          <a:p>
            <a:endParaRPr lang="pt-BR" b="1" dirty="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r>
              <a:rPr lang="pt-BR" sz="2400" dirty="0" smtClean="0">
                <a:solidFill>
                  <a:schemeClr val="tx2"/>
                </a:solidFill>
                <a:latin typeface="Calibri" panose="020F0502020204030204" pitchFamily="34" charset="0"/>
              </a:rPr>
              <a:t> </a:t>
            </a: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2" name="CaixaDeTexto 11"/>
          <p:cNvSpPr txBox="1"/>
          <p:nvPr/>
        </p:nvSpPr>
        <p:spPr>
          <a:xfrm>
            <a:off x="-5488" y="187524"/>
            <a:ext cx="8524796" cy="461665"/>
          </a:xfrm>
          <a:prstGeom prst="rect">
            <a:avLst/>
          </a:prstGeom>
          <a:noFill/>
        </p:spPr>
        <p:txBody>
          <a:bodyPr wrap="square" rtlCol="0">
            <a:spAutoFit/>
          </a:bodyPr>
          <a:lstStyle/>
          <a:p>
            <a:r>
              <a:rPr lang="pt-BR" sz="2400" b="1" dirty="0">
                <a:solidFill>
                  <a:schemeClr val="bg1"/>
                </a:solidFill>
              </a:rPr>
              <a:t>Nota Técnica Preliminar - NT.F-0004-2018 | </a:t>
            </a:r>
            <a:r>
              <a:rPr lang="pt-BR" sz="2400" dirty="0">
                <a:solidFill>
                  <a:schemeClr val="bg1"/>
                </a:solidFill>
              </a:rPr>
              <a:t>Ajuste Compensatório</a:t>
            </a:r>
            <a:endParaRPr lang="pt-BR" sz="1200" dirty="0">
              <a:solidFill>
                <a:schemeClr val="bg1"/>
              </a:solidFill>
            </a:endParaRPr>
          </a:p>
        </p:txBody>
      </p:sp>
      <p:graphicFrame>
        <p:nvGraphicFramePr>
          <p:cNvPr id="14" name="Tabela 13"/>
          <p:cNvGraphicFramePr>
            <a:graphicFrameLocks noGrp="1"/>
          </p:cNvGraphicFramePr>
          <p:nvPr>
            <p:extLst>
              <p:ext uri="{D42A27DB-BD31-4B8C-83A1-F6EECF244321}">
                <p14:modId xmlns:p14="http://schemas.microsoft.com/office/powerpoint/2010/main" val="80091399"/>
              </p:ext>
            </p:extLst>
          </p:nvPr>
        </p:nvGraphicFramePr>
        <p:xfrm>
          <a:off x="395535" y="1539223"/>
          <a:ext cx="8352929" cy="2651760"/>
        </p:xfrm>
        <a:graphic>
          <a:graphicData uri="http://schemas.openxmlformats.org/drawingml/2006/table">
            <a:tbl>
              <a:tblPr firstRow="1" bandRow="1">
                <a:tableStyleId>{7DF18680-E054-41AD-8BC1-D1AEF772440D}</a:tableStyleId>
              </a:tblPr>
              <a:tblGrid>
                <a:gridCol w="3144632">
                  <a:extLst>
                    <a:ext uri="{9D8B030D-6E8A-4147-A177-3AD203B41FA5}">
                      <a16:colId xmlns:a16="http://schemas.microsoft.com/office/drawing/2014/main" val="1771464498"/>
                    </a:ext>
                  </a:extLst>
                </a:gridCol>
                <a:gridCol w="5208297">
                  <a:extLst>
                    <a:ext uri="{9D8B030D-6E8A-4147-A177-3AD203B41FA5}">
                      <a16:colId xmlns:a16="http://schemas.microsoft.com/office/drawing/2014/main" val="20001"/>
                    </a:ext>
                  </a:extLst>
                </a:gridCol>
              </a:tblGrid>
              <a:tr h="311596">
                <a:tc>
                  <a:txBody>
                    <a:bodyPr/>
                    <a:lstStyle/>
                    <a:p>
                      <a:pPr algn="ctr"/>
                      <a:r>
                        <a:rPr lang="pt-BR" sz="1800" dirty="0" smtClean="0"/>
                        <a:t>FONTE</a:t>
                      </a:r>
                    </a:p>
                  </a:txBody>
                  <a:tcPr/>
                </a:tc>
                <a:tc>
                  <a:txBody>
                    <a:bodyPr/>
                    <a:lstStyle/>
                    <a:p>
                      <a:pPr algn="ctr"/>
                      <a:r>
                        <a:rPr lang="pt-BR" sz="1800" dirty="0" smtClean="0"/>
                        <a:t>REGRA</a:t>
                      </a:r>
                    </a:p>
                  </a:txBody>
                  <a:tcPr/>
                </a:tc>
                <a:extLst>
                  <a:ext uri="{0D108BD9-81ED-4DB2-BD59-A6C34878D82A}">
                    <a16:rowId xmlns:a16="http://schemas.microsoft.com/office/drawing/2014/main" val="4118499681"/>
                  </a:ext>
                </a:extLst>
              </a:tr>
              <a:tr h="1947476">
                <a:tc>
                  <a:txBody>
                    <a:bodyPr/>
                    <a:lstStyle/>
                    <a:p>
                      <a:pPr algn="just"/>
                      <a:r>
                        <a:rPr lang="pt-BR" sz="1800" kern="1200" dirty="0" smtClean="0">
                          <a:solidFill>
                            <a:schemeClr val="dk1"/>
                          </a:solidFill>
                          <a:effectLst/>
                          <a:latin typeface="+mn-lt"/>
                          <a:ea typeface="+mn-ea"/>
                          <a:cs typeface="+mn-cs"/>
                        </a:rPr>
                        <a:t>Nota</a:t>
                      </a:r>
                      <a:r>
                        <a:rPr lang="pt-BR" sz="1800" kern="1200" baseline="0" dirty="0" smtClean="0">
                          <a:solidFill>
                            <a:schemeClr val="dk1"/>
                          </a:solidFill>
                          <a:effectLst/>
                          <a:latin typeface="+mn-lt"/>
                          <a:ea typeface="+mn-ea"/>
                          <a:cs typeface="+mn-cs"/>
                        </a:rPr>
                        <a:t> Técnica Preliminar</a:t>
                      </a:r>
                      <a:r>
                        <a:rPr lang="pt-BR" sz="1800" kern="1200" dirty="0" smtClean="0">
                          <a:solidFill>
                            <a:schemeClr val="dk1"/>
                          </a:solidFill>
                          <a:effectLst/>
                          <a:latin typeface="+mn-lt"/>
                          <a:ea typeface="+mn-ea"/>
                          <a:cs typeface="+mn-cs"/>
                        </a:rPr>
                        <a:t> NT.F-0004-2018 - 14.1. Reajuste Tarifário Anual – Abril/2018 – pág. 52</a:t>
                      </a:r>
                      <a:endParaRPr lang="pt-BR" sz="1800" kern="1200" dirty="0">
                        <a:solidFill>
                          <a:schemeClr val="dk1"/>
                        </a:solidFill>
                        <a:effectLst/>
                        <a:latin typeface="+mn-lt"/>
                        <a:ea typeface="+mn-ea"/>
                        <a:cs typeface="+mn-cs"/>
                      </a:endParaRPr>
                    </a:p>
                  </a:txBody>
                  <a:tcPr/>
                </a:tc>
                <a:tc>
                  <a:txBody>
                    <a:bodyPr/>
                    <a:lstStyle/>
                    <a:p>
                      <a:pPr algn="just"/>
                      <a:r>
                        <a:rPr lang="pt-BR" sz="1800" kern="1200" dirty="0" smtClean="0">
                          <a:solidFill>
                            <a:schemeClr val="dk1"/>
                          </a:solidFill>
                          <a:effectLst/>
                          <a:latin typeface="+mn-lt"/>
                          <a:ea typeface="+mn-ea"/>
                          <a:cs typeface="+mn-cs"/>
                        </a:rPr>
                        <a:t>A inflação acumulada no período é de 2,60%</a:t>
                      </a:r>
                      <a:r>
                        <a:rPr lang="pt-BR" sz="1800" kern="1200" baseline="30000" dirty="0" smtClean="0">
                          <a:solidFill>
                            <a:schemeClr val="dk1"/>
                          </a:solidFill>
                          <a:effectLst/>
                          <a:latin typeface="+mn-lt"/>
                          <a:ea typeface="+mn-ea"/>
                          <a:cs typeface="+mn-cs"/>
                        </a:rPr>
                        <a:t>9</a:t>
                      </a:r>
                      <a:r>
                        <a:rPr lang="pt-BR" sz="1800" kern="1200" dirty="0" smtClean="0">
                          <a:solidFill>
                            <a:schemeClr val="dk1"/>
                          </a:solidFill>
                          <a:effectLst/>
                          <a:latin typeface="+mn-lt"/>
                          <a:ea typeface="+mn-ea"/>
                          <a:cs typeface="+mn-cs"/>
                        </a:rPr>
                        <a:t>, resultando em um reajuste de 1,6701%. </a:t>
                      </a:r>
                    </a:p>
                    <a:p>
                      <a:pPr algn="just"/>
                      <a:r>
                        <a:rPr lang="pt-BR" sz="1800" kern="1200" dirty="0" smtClean="0">
                          <a:solidFill>
                            <a:schemeClr val="dk1"/>
                          </a:solidFill>
                          <a:effectLst/>
                          <a:latin typeface="+mn-lt"/>
                          <a:ea typeface="+mn-ea"/>
                          <a:cs typeface="+mn-cs"/>
                        </a:rPr>
                        <a:t>Nota </a:t>
                      </a:r>
                      <a:r>
                        <a:rPr lang="pt-BR" sz="1800" kern="1200" baseline="30000" dirty="0" smtClean="0">
                          <a:solidFill>
                            <a:schemeClr val="dk1"/>
                          </a:solidFill>
                          <a:effectLst/>
                          <a:latin typeface="+mn-lt"/>
                          <a:ea typeface="+mn-ea"/>
                          <a:cs typeface="+mn-cs"/>
                        </a:rPr>
                        <a:t>9</a:t>
                      </a:r>
                      <a:r>
                        <a:rPr lang="pt-BR" sz="1800" kern="1200" dirty="0" smtClean="0">
                          <a:solidFill>
                            <a:schemeClr val="dk1"/>
                          </a:solidFill>
                          <a:effectLst/>
                          <a:latin typeface="+mn-lt"/>
                          <a:ea typeface="+mn-ea"/>
                          <a:cs typeface="+mn-cs"/>
                        </a:rPr>
                        <a:t> Este valor considera a inflação de março de 2018 igual a 0,15%, conforme Pesquisa Focus do Banco Central do Brasil de 26/03/2018, uma vez que o valor ainda não foi divulgado pelo IBGE. O valor deverá ser ajustado por ocasião da publicação do P0 final.</a:t>
                      </a:r>
                      <a:endParaRPr lang="pt-BR" sz="1800" kern="1200" dirty="0">
                        <a:solidFill>
                          <a:schemeClr val="dk1"/>
                        </a:solidFill>
                        <a:effectLst/>
                        <a:latin typeface="+mn-lt"/>
                        <a:ea typeface="+mn-ea"/>
                        <a:cs typeface="+mn-cs"/>
                      </a:endParaRPr>
                    </a:p>
                  </a:txBody>
                  <a:tcPr/>
                </a:tc>
                <a:extLst>
                  <a:ext uri="{0D108BD9-81ED-4DB2-BD59-A6C34878D82A}">
                    <a16:rowId xmlns:a16="http://schemas.microsoft.com/office/drawing/2014/main" val="2213747556"/>
                  </a:ext>
                </a:extLst>
              </a:tr>
            </a:tbl>
          </a:graphicData>
        </a:graphic>
      </p:graphicFrame>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1030" r="4794" b="9586"/>
          <a:stretch/>
        </p:blipFill>
        <p:spPr bwMode="auto">
          <a:xfrm>
            <a:off x="5004048" y="4241778"/>
            <a:ext cx="3168352" cy="177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0824" b="12294"/>
          <a:stretch/>
        </p:blipFill>
        <p:spPr bwMode="auto">
          <a:xfrm>
            <a:off x="665948" y="4241778"/>
            <a:ext cx="3616842" cy="172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894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302017" y="1137020"/>
            <a:ext cx="8618055" cy="5066506"/>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395535" y="1135289"/>
            <a:ext cx="835292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r>
              <a:rPr lang="pt-BR" sz="2400" b="1" dirty="0" smtClean="0">
                <a:solidFill>
                  <a:schemeClr val="tx2"/>
                </a:solidFill>
                <a:latin typeface="Calibri" panose="020F0502020204030204" pitchFamily="34" charset="0"/>
              </a:rPr>
              <a:t>Capitalização do Ajuste Compensatório</a:t>
            </a:r>
            <a:endParaRPr lang="pt-BR" sz="2400" dirty="0">
              <a:solidFill>
                <a:schemeClr val="tx2"/>
              </a:solidFill>
              <a:latin typeface="Calibri" panose="020F0502020204030204" pitchFamily="34" charset="0"/>
            </a:endParaRPr>
          </a:p>
          <a:p>
            <a:endParaRPr lang="pt-BR" b="1" dirty="0" smtClean="0">
              <a:solidFill>
                <a:schemeClr val="tx2"/>
              </a:solidFill>
              <a:latin typeface="Calibri" panose="020F0502020204030204" pitchFamily="34" charset="0"/>
            </a:endParaRPr>
          </a:p>
          <a:p>
            <a:endParaRPr lang="pt-BR" b="1" dirty="0">
              <a:solidFill>
                <a:schemeClr val="tx2"/>
              </a:solidFill>
              <a:latin typeface="Calibri" panose="020F0502020204030204" pitchFamily="34" charset="0"/>
            </a:endParaRP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r>
              <a:rPr lang="pt-BR" sz="2400" dirty="0" smtClean="0">
                <a:solidFill>
                  <a:schemeClr val="tx2"/>
                </a:solidFill>
                <a:latin typeface="Calibri" panose="020F0502020204030204" pitchFamily="34" charset="0"/>
              </a:rPr>
              <a:t> </a:t>
            </a: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2" name="CaixaDeTexto 11"/>
          <p:cNvSpPr txBox="1"/>
          <p:nvPr/>
        </p:nvSpPr>
        <p:spPr>
          <a:xfrm>
            <a:off x="-5488" y="187524"/>
            <a:ext cx="8524796" cy="461665"/>
          </a:xfrm>
          <a:prstGeom prst="rect">
            <a:avLst/>
          </a:prstGeom>
          <a:noFill/>
        </p:spPr>
        <p:txBody>
          <a:bodyPr wrap="square" rtlCol="0">
            <a:spAutoFit/>
          </a:bodyPr>
          <a:lstStyle/>
          <a:p>
            <a:r>
              <a:rPr lang="pt-BR" sz="2400" b="1" dirty="0">
                <a:solidFill>
                  <a:schemeClr val="bg1"/>
                </a:solidFill>
              </a:rPr>
              <a:t>Nota Técnica Preliminar - NT.F-0004-2018 | </a:t>
            </a:r>
            <a:r>
              <a:rPr lang="pt-BR" sz="2400" dirty="0">
                <a:solidFill>
                  <a:schemeClr val="bg1"/>
                </a:solidFill>
              </a:rPr>
              <a:t>Ajuste Compensatório</a:t>
            </a:r>
            <a:endParaRPr lang="pt-BR" sz="1200" dirty="0">
              <a:solidFill>
                <a:schemeClr val="bg1"/>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676" y="1847207"/>
            <a:ext cx="4392489" cy="89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815" y="1699658"/>
            <a:ext cx="422282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1439475" y="2944422"/>
            <a:ext cx="612068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Para </a:t>
            </a:r>
            <a:r>
              <a:rPr lang="en-US" dirty="0" err="1" smtClean="0"/>
              <a:t>efetuar</a:t>
            </a:r>
            <a:r>
              <a:rPr lang="en-US" dirty="0" smtClean="0"/>
              <a:t>  </a:t>
            </a:r>
            <a:r>
              <a:rPr lang="en-US" dirty="0" err="1" smtClean="0"/>
              <a:t>capitalizações</a:t>
            </a:r>
            <a:r>
              <a:rPr lang="en-US" dirty="0" smtClean="0"/>
              <a:t>, a ARSESP se </a:t>
            </a:r>
            <a:r>
              <a:rPr lang="en-US" dirty="0" err="1" smtClean="0"/>
              <a:t>utiliza</a:t>
            </a:r>
            <a:r>
              <a:rPr lang="en-US" dirty="0" smtClean="0"/>
              <a:t> de 50% do WACC</a:t>
            </a:r>
          </a:p>
          <a:p>
            <a:pPr marL="285750" indent="-285750">
              <a:buFont typeface="Arial" panose="020B0604020202020204" pitchFamily="34" charset="0"/>
              <a:buChar char="•"/>
            </a:pPr>
            <a:r>
              <a:rPr lang="en-US" dirty="0" smtClean="0"/>
              <a:t>Para </a:t>
            </a:r>
            <a:r>
              <a:rPr lang="en-US" dirty="0" err="1" smtClean="0"/>
              <a:t>efetuar</a:t>
            </a:r>
            <a:r>
              <a:rPr lang="en-US" dirty="0" smtClean="0"/>
              <a:t> </a:t>
            </a:r>
            <a:r>
              <a:rPr lang="en-US" dirty="0" err="1" smtClean="0"/>
              <a:t>descontos</a:t>
            </a:r>
            <a:r>
              <a:rPr lang="en-US" dirty="0" smtClean="0"/>
              <a:t> a ARSESP se </a:t>
            </a:r>
            <a:r>
              <a:rPr lang="en-US" dirty="0" err="1" smtClean="0"/>
              <a:t>utiliza</a:t>
            </a:r>
            <a:r>
              <a:rPr lang="en-US" dirty="0" smtClean="0"/>
              <a:t> de 100% do WACC</a:t>
            </a:r>
          </a:p>
          <a:p>
            <a:pPr marL="285750" indent="-285750">
              <a:buFont typeface="Arial" panose="020B0604020202020204" pitchFamily="34" charset="0"/>
              <a:buChar char="•"/>
            </a:pPr>
            <a:r>
              <a:rPr lang="en-US" dirty="0" err="1" smtClean="0"/>
              <a:t>Em</a:t>
            </a:r>
            <a:r>
              <a:rPr lang="en-US" dirty="0" smtClean="0"/>
              <a:t> </a:t>
            </a:r>
            <a:r>
              <a:rPr lang="en-US" dirty="0" err="1" smtClean="0"/>
              <a:t>respeito</a:t>
            </a:r>
            <a:r>
              <a:rPr lang="en-US" dirty="0" smtClean="0"/>
              <a:t> </a:t>
            </a:r>
            <a:r>
              <a:rPr lang="en-US" dirty="0" err="1" smtClean="0"/>
              <a:t>ao</a:t>
            </a:r>
            <a:r>
              <a:rPr lang="en-US" dirty="0" smtClean="0"/>
              <a:t> principio da </a:t>
            </a:r>
            <a:r>
              <a:rPr lang="en-US" dirty="0" err="1" smtClean="0"/>
              <a:t>equivalência</a:t>
            </a:r>
            <a:r>
              <a:rPr lang="en-US" dirty="0" smtClean="0"/>
              <a:t> de </a:t>
            </a:r>
            <a:r>
              <a:rPr lang="en-US" dirty="0" err="1" smtClean="0"/>
              <a:t>capitais</a:t>
            </a:r>
            <a:r>
              <a:rPr lang="en-US" dirty="0" smtClean="0"/>
              <a:t> </a:t>
            </a:r>
            <a:r>
              <a:rPr lang="en-US" dirty="0" err="1" smtClean="0"/>
              <a:t>deve</a:t>
            </a:r>
            <a:r>
              <a:rPr lang="en-US" dirty="0" smtClean="0"/>
              <a:t> </a:t>
            </a:r>
            <a:r>
              <a:rPr lang="en-US" dirty="0" err="1" smtClean="0"/>
              <a:t>haver</a:t>
            </a:r>
            <a:r>
              <a:rPr lang="en-US" dirty="0" smtClean="0"/>
              <a:t> </a:t>
            </a:r>
            <a:r>
              <a:rPr lang="en-US" dirty="0" err="1" smtClean="0"/>
              <a:t>simetria</a:t>
            </a:r>
            <a:r>
              <a:rPr lang="en-US" dirty="0" smtClean="0"/>
              <a:t> entre </a:t>
            </a:r>
            <a:r>
              <a:rPr lang="en-US" dirty="0" err="1" smtClean="0"/>
              <a:t>capitalizações</a:t>
            </a:r>
            <a:r>
              <a:rPr lang="en-US" dirty="0" smtClean="0"/>
              <a:t> e </a:t>
            </a:r>
            <a:r>
              <a:rPr lang="en-US" dirty="0" err="1" smtClean="0"/>
              <a:t>descontos</a:t>
            </a:r>
            <a:r>
              <a:rPr lang="en-US" dirty="0" smtClean="0"/>
              <a:t>.</a:t>
            </a:r>
            <a:endParaRPr lang="en-US" dirty="0"/>
          </a:p>
        </p:txBody>
      </p:sp>
    </p:spTree>
    <p:extLst>
      <p:ext uri="{BB962C8B-B14F-4D97-AF65-F5344CB8AC3E}">
        <p14:creationId xmlns:p14="http://schemas.microsoft.com/office/powerpoint/2010/main" val="2115568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4">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4608512"/>
          </a:xfrm>
          <a:prstGeom prst="roundRect">
            <a:avLst>
              <a:gd name="adj" fmla="val 11660"/>
            </a:avLst>
          </a:prstGeom>
          <a:solidFill>
            <a:srgbClr val="EBF6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611560" y="1484784"/>
            <a:ext cx="792088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800" b="1" u="sng" dirty="0" smtClean="0">
                <a:solidFill>
                  <a:schemeClr val="tx2"/>
                </a:solidFill>
                <a:latin typeface="Calibri" panose="020F0502020204030204" pitchFamily="34" charset="0"/>
              </a:rPr>
              <a:t>Resumo</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Perdas Regulatórias</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Ajuste Compensatório</a:t>
            </a:r>
          </a:p>
          <a:p>
            <a:pPr marL="457200" indent="-457200">
              <a:spcBef>
                <a:spcPts val="600"/>
              </a:spcBef>
              <a:spcAft>
                <a:spcPts val="600"/>
              </a:spcAft>
              <a:buFont typeface="+mj-lt"/>
              <a:buAutoNum type="arabicPeriod"/>
            </a:pPr>
            <a:r>
              <a:rPr lang="pt-BR" sz="2400" b="1" dirty="0" smtClean="0">
                <a:solidFill>
                  <a:schemeClr val="tx2"/>
                </a:solidFill>
                <a:latin typeface="Calibri" panose="020F0502020204030204" pitchFamily="34" charset="0"/>
              </a:rPr>
              <a:t>Base de Ativos: Capital Circulante</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Tarifa Média Efetiva</a:t>
            </a:r>
          </a:p>
        </p:txBody>
      </p:sp>
      <p:pic>
        <p:nvPicPr>
          <p:cNvPr id="8" name="Imagem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282544" y="159023"/>
            <a:ext cx="7905056" cy="461665"/>
          </a:xfrm>
          <a:prstGeom prst="rect">
            <a:avLst/>
          </a:prstGeom>
          <a:noFill/>
        </p:spPr>
        <p:txBody>
          <a:bodyPr wrap="square" rtlCol="0">
            <a:spAutoFit/>
          </a:bodyPr>
          <a:lstStyle/>
          <a:p>
            <a:r>
              <a:rPr lang="pt-BR" sz="2400" b="1" dirty="0" smtClean="0">
                <a:solidFill>
                  <a:schemeClr val="bg1"/>
                </a:solidFill>
              </a:rPr>
              <a:t>Nota </a:t>
            </a:r>
            <a:r>
              <a:rPr lang="pt-BR" sz="2400" b="1" dirty="0">
                <a:solidFill>
                  <a:schemeClr val="bg1"/>
                </a:solidFill>
              </a:rPr>
              <a:t>Técnica Preliminar - </a:t>
            </a:r>
            <a:r>
              <a:rPr lang="pt-BR" sz="2400" b="1" dirty="0" smtClean="0">
                <a:solidFill>
                  <a:schemeClr val="bg1"/>
                </a:solidFill>
              </a:rPr>
              <a:t>NT.F-0004-2018 | </a:t>
            </a:r>
            <a:r>
              <a:rPr lang="pt-BR" sz="2400" dirty="0" smtClean="0">
                <a:solidFill>
                  <a:schemeClr val="bg1"/>
                </a:solidFill>
              </a:rPr>
              <a:t>Resumo</a:t>
            </a:r>
            <a:endParaRPr lang="pt-BR" sz="1200" dirty="0">
              <a:solidFill>
                <a:schemeClr val="bg1"/>
              </a:solidFill>
            </a:endParaRPr>
          </a:p>
        </p:txBody>
      </p:sp>
      <p:sp>
        <p:nvSpPr>
          <p:cNvPr id="3" name="Espaço Reservado para Número de Slide 2"/>
          <p:cNvSpPr>
            <a:spLocks noGrp="1"/>
          </p:cNvSpPr>
          <p:nvPr>
            <p:ph type="sldNum" sz="quarter" idx="12"/>
          </p:nvPr>
        </p:nvSpPr>
        <p:spPr/>
        <p:txBody>
          <a:bodyPr/>
          <a:lstStyle/>
          <a:p>
            <a:fld id="{2D24BD83-EDF1-4820-8CC3-499E5586580A}" type="slidenum">
              <a:rPr lang="pt-BR" smtClean="0"/>
              <a:t>24</a:t>
            </a:fld>
            <a:endParaRPr lang="pt-BR"/>
          </a:p>
        </p:txBody>
      </p:sp>
    </p:spTree>
    <p:extLst>
      <p:ext uri="{BB962C8B-B14F-4D97-AF65-F5344CB8AC3E}">
        <p14:creationId xmlns:p14="http://schemas.microsoft.com/office/powerpoint/2010/main" val="2793753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4824536"/>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395535" y="1135289"/>
            <a:ext cx="8352929"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endParaRPr lang="pt-BR" b="1" dirty="0">
              <a:solidFill>
                <a:schemeClr val="tx2"/>
              </a:solidFill>
              <a:latin typeface="Calibri" panose="020F0502020204030204" pitchFamily="34" charset="0"/>
            </a:endParaRPr>
          </a:p>
          <a:p>
            <a:pPr marL="450850"/>
            <a:r>
              <a:rPr lang="pt-BR" sz="2000" dirty="0">
                <a:solidFill>
                  <a:schemeClr val="tx2"/>
                </a:solidFill>
                <a:latin typeface="Calibri" panose="020F0502020204030204" pitchFamily="34" charset="0"/>
              </a:rPr>
              <a:t>NT 003/2018 -  </a:t>
            </a:r>
            <a:r>
              <a:rPr lang="pt-BR" sz="2000" dirty="0" smtClean="0">
                <a:solidFill>
                  <a:schemeClr val="tx2"/>
                </a:solidFill>
                <a:latin typeface="Calibri" panose="020F0502020204030204" pitchFamily="34" charset="0"/>
              </a:rPr>
              <a:t>Metodologia da 2ª Revisão Tarifária Ordinária SABESP: Etapa Final </a:t>
            </a:r>
            <a:r>
              <a:rPr lang="pt-BR" sz="2000" dirty="0" err="1" smtClean="0">
                <a:solidFill>
                  <a:schemeClr val="tx2"/>
                </a:solidFill>
                <a:latin typeface="Calibri" panose="020F0502020204030204" pitchFamily="34" charset="0"/>
              </a:rPr>
              <a:t>pág</a:t>
            </a:r>
            <a:r>
              <a:rPr lang="pt-BR" sz="2000" dirty="0" smtClean="0">
                <a:solidFill>
                  <a:schemeClr val="tx2"/>
                </a:solidFill>
                <a:latin typeface="Calibri" panose="020F0502020204030204" pitchFamily="34" charset="0"/>
              </a:rPr>
              <a:t> 21 – item 9.1</a:t>
            </a:r>
          </a:p>
          <a:p>
            <a:pPr marL="450850"/>
            <a:endParaRPr lang="pt-BR" sz="2200" dirty="0">
              <a:solidFill>
                <a:schemeClr val="tx2"/>
              </a:solidFill>
              <a:latin typeface="Calibri" panose="020F0502020204030204" pitchFamily="34" charset="0"/>
            </a:endParaRPr>
          </a:p>
          <a:p>
            <a:pPr marL="450850"/>
            <a:r>
              <a:rPr lang="pt-BR" i="1" dirty="0" smtClean="0">
                <a:solidFill>
                  <a:schemeClr val="tx2"/>
                </a:solidFill>
                <a:latin typeface="Calibri" panose="020F0502020204030204" pitchFamily="34" charset="0"/>
              </a:rPr>
              <a:t>"</a:t>
            </a:r>
            <a:r>
              <a:rPr lang="pt-BR" i="1" dirty="0">
                <a:solidFill>
                  <a:schemeClr val="tx2"/>
                </a:solidFill>
                <a:latin typeface="Calibri" panose="020F0502020204030204" pitchFamily="34" charset="0"/>
              </a:rPr>
              <a:t>9.1 Capital Circulante Regulatório </a:t>
            </a:r>
          </a:p>
          <a:p>
            <a:pPr marL="450850"/>
            <a:endParaRPr lang="pt-BR" b="1" i="1" dirty="0"/>
          </a:p>
          <a:p>
            <a:pPr marL="450850" algn="just"/>
            <a:r>
              <a:rPr lang="pt-BR" i="1" dirty="0">
                <a:solidFill>
                  <a:schemeClr val="tx2"/>
                </a:solidFill>
                <a:latin typeface="Calibri" panose="020F0502020204030204" pitchFamily="34" charset="0"/>
              </a:rPr>
              <a:t>A Base de Remuneração Regulatória Líquida (BRRL) deve incluir o montante de recursos necessários para financiar a continuidade das atividades de curto prazo relativas à prestação dos serviços de água e esgoto. Esse estoque permanente de recursos é dimensionado em função das características dos sistemas de operação e comercialização dos serviços e inclui apenas os ativos e passivos circulantes operacionais, ou seja, aqueles que estão diretamente envolvidos no ciclo de negócios, submetidos a limites de eficiência estabelecidos para a gestão. "</a:t>
            </a:r>
          </a:p>
          <a:p>
            <a:pPr algn="ctr"/>
            <a:endParaRPr lang="pt-BR" sz="2400" dirty="0" smtClean="0">
              <a:solidFill>
                <a:schemeClr val="tx2"/>
              </a:solidFill>
              <a:latin typeface="Calibri" panose="020F0502020204030204" pitchFamily="34" charset="0"/>
            </a:endParaRPr>
          </a:p>
          <a:p>
            <a:pPr algn="ctr"/>
            <a:endParaRPr lang="pt-BR" sz="2400" dirty="0">
              <a:solidFill>
                <a:schemeClr val="tx2"/>
              </a:solidFill>
              <a:latin typeface="Calibri" panose="020F0502020204030204" pitchFamily="34" charset="0"/>
            </a:endParaRPr>
          </a:p>
          <a:p>
            <a:pPr algn="ctr"/>
            <a:r>
              <a:rPr lang="pt-BR" sz="2400" dirty="0" smtClean="0">
                <a:solidFill>
                  <a:schemeClr val="tx2"/>
                </a:solidFill>
                <a:latin typeface="Calibri" panose="020F0502020204030204" pitchFamily="34" charset="0"/>
              </a:rPr>
              <a:t> </a:t>
            </a: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5488" y="187524"/>
            <a:ext cx="8249896" cy="461665"/>
          </a:xfrm>
          <a:prstGeom prst="rect">
            <a:avLst/>
          </a:prstGeom>
          <a:noFill/>
        </p:spPr>
        <p:txBody>
          <a:bodyPr wrap="square" rtlCol="0">
            <a:spAutoFit/>
          </a:bodyPr>
          <a:lstStyle/>
          <a:p>
            <a:r>
              <a:rPr lang="pt-BR" sz="2400" b="1" dirty="0" smtClean="0">
                <a:solidFill>
                  <a:schemeClr val="bg1"/>
                </a:solidFill>
              </a:rPr>
              <a:t>Nota Técnica Preliminar - NT.F-0004-2018 | </a:t>
            </a:r>
            <a:r>
              <a:rPr lang="pt-BR" sz="2400" dirty="0" smtClean="0">
                <a:solidFill>
                  <a:schemeClr val="bg1"/>
                </a:solidFill>
              </a:rPr>
              <a:t>Capital Circulante</a:t>
            </a:r>
            <a:endParaRPr lang="pt-BR" sz="1200" dirty="0">
              <a:solidFill>
                <a:schemeClr val="bg1"/>
              </a:solidFill>
            </a:endParaRPr>
          </a:p>
        </p:txBody>
      </p:sp>
    </p:spTree>
    <p:extLst>
      <p:ext uri="{BB962C8B-B14F-4D97-AF65-F5344CB8AC3E}">
        <p14:creationId xmlns:p14="http://schemas.microsoft.com/office/powerpoint/2010/main" val="2234718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4608512"/>
          </a:xfrm>
          <a:prstGeom prst="roundRect">
            <a:avLst>
              <a:gd name="adj" fmla="val 11660"/>
            </a:avLst>
          </a:prstGeom>
          <a:solidFill>
            <a:srgbClr val="EBF6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611560" y="1484784"/>
            <a:ext cx="792088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800" b="1" u="sng" dirty="0" smtClean="0">
                <a:solidFill>
                  <a:schemeClr val="tx2"/>
                </a:solidFill>
                <a:latin typeface="Calibri" panose="020F0502020204030204" pitchFamily="34" charset="0"/>
              </a:rPr>
              <a:t>Resumo</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Perdas Regulatórias</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Ajuste Compensatório</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Base de Ativos: Capital Circulante</a:t>
            </a:r>
          </a:p>
          <a:p>
            <a:pPr marL="457200" indent="-457200">
              <a:spcBef>
                <a:spcPts val="600"/>
              </a:spcBef>
              <a:spcAft>
                <a:spcPts val="600"/>
              </a:spcAft>
              <a:buFont typeface="+mj-lt"/>
              <a:buAutoNum type="arabicPeriod"/>
            </a:pPr>
            <a:r>
              <a:rPr lang="pt-BR" sz="2400" b="1" dirty="0" smtClean="0">
                <a:solidFill>
                  <a:schemeClr val="tx2"/>
                </a:solidFill>
                <a:latin typeface="Calibri" panose="020F0502020204030204" pitchFamily="34" charset="0"/>
              </a:rPr>
              <a:t>Tarifa Média Efetiva</a:t>
            </a: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282544" y="159023"/>
            <a:ext cx="7905056" cy="461665"/>
          </a:xfrm>
          <a:prstGeom prst="rect">
            <a:avLst/>
          </a:prstGeom>
          <a:noFill/>
        </p:spPr>
        <p:txBody>
          <a:bodyPr wrap="square" rtlCol="0">
            <a:spAutoFit/>
          </a:bodyPr>
          <a:lstStyle/>
          <a:p>
            <a:r>
              <a:rPr lang="pt-BR" sz="2400" b="1" dirty="0" smtClean="0">
                <a:solidFill>
                  <a:schemeClr val="bg1"/>
                </a:solidFill>
              </a:rPr>
              <a:t>Nota </a:t>
            </a:r>
            <a:r>
              <a:rPr lang="pt-BR" sz="2400" b="1" dirty="0">
                <a:solidFill>
                  <a:schemeClr val="bg1"/>
                </a:solidFill>
              </a:rPr>
              <a:t>Técnica Preliminar - </a:t>
            </a:r>
            <a:r>
              <a:rPr lang="pt-BR" sz="2400" b="1" dirty="0" smtClean="0">
                <a:solidFill>
                  <a:schemeClr val="bg1"/>
                </a:solidFill>
              </a:rPr>
              <a:t>NT.F-0004-2018 | </a:t>
            </a:r>
            <a:r>
              <a:rPr lang="pt-BR" sz="2400" dirty="0" smtClean="0">
                <a:solidFill>
                  <a:schemeClr val="bg1"/>
                </a:solidFill>
              </a:rPr>
              <a:t>Resumo</a:t>
            </a:r>
            <a:endParaRPr lang="pt-BR" sz="1200" dirty="0">
              <a:solidFill>
                <a:schemeClr val="bg1"/>
              </a:solidFill>
            </a:endParaRPr>
          </a:p>
        </p:txBody>
      </p:sp>
    </p:spTree>
    <p:extLst>
      <p:ext uri="{BB962C8B-B14F-4D97-AF65-F5344CB8AC3E}">
        <p14:creationId xmlns:p14="http://schemas.microsoft.com/office/powerpoint/2010/main" val="3581891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33073" y="965919"/>
            <a:ext cx="8618055" cy="4911353"/>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578768" y="1196752"/>
            <a:ext cx="79208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r>
              <a:rPr lang="pt-BR" sz="2400" b="1" dirty="0" smtClean="0">
                <a:solidFill>
                  <a:schemeClr val="tx2"/>
                </a:solidFill>
                <a:latin typeface="Calibri" panose="020F0502020204030204" pitchFamily="34" charset="0"/>
              </a:rPr>
              <a:t>Tarifa Média Efetiva – mai/16 a abr/17</a:t>
            </a:r>
          </a:p>
          <a:p>
            <a:pPr algn="ctr"/>
            <a:endParaRPr lang="pt-BR" sz="2000" dirty="0" smtClean="0">
              <a:solidFill>
                <a:schemeClr val="tx2"/>
              </a:solidFill>
              <a:latin typeface="Calibri" panose="020F0502020204030204" pitchFamily="34" charset="0"/>
            </a:endParaRPr>
          </a:p>
          <a:p>
            <a:pPr marL="541338"/>
            <a:r>
              <a:rPr lang="pt-BR" sz="2000" dirty="0" smtClean="0">
                <a:solidFill>
                  <a:schemeClr val="tx2"/>
                </a:solidFill>
                <a:latin typeface="Calibri" panose="020F0502020204030204" pitchFamily="34" charset="0"/>
              </a:rPr>
              <a:t>Comparativo entre os valores apresentados:</a:t>
            </a:r>
            <a:endParaRPr lang="pt-BR" sz="2400" dirty="0" smtClean="0">
              <a:solidFill>
                <a:schemeClr val="tx2"/>
              </a:solidFill>
              <a:latin typeface="Calibri" panose="020F0502020204030204" pitchFamily="34" charset="0"/>
            </a:endParaRP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0" y="187524"/>
            <a:ext cx="8316416" cy="830997"/>
          </a:xfrm>
          <a:prstGeom prst="rect">
            <a:avLst/>
          </a:prstGeom>
          <a:noFill/>
        </p:spPr>
        <p:txBody>
          <a:bodyPr wrap="square" rtlCol="0">
            <a:spAutoFit/>
          </a:bodyPr>
          <a:lstStyle/>
          <a:p>
            <a:r>
              <a:rPr lang="pt-BR" sz="2400" b="1" dirty="0">
                <a:solidFill>
                  <a:schemeClr val="bg1"/>
                </a:solidFill>
              </a:rPr>
              <a:t>Nota Técnica Preliminar - </a:t>
            </a:r>
            <a:r>
              <a:rPr lang="pt-BR" sz="2400" b="1" dirty="0" smtClean="0">
                <a:solidFill>
                  <a:schemeClr val="bg1"/>
                </a:solidFill>
              </a:rPr>
              <a:t>NT.F-0004-2018</a:t>
            </a:r>
            <a:r>
              <a:rPr lang="pt-BR" sz="2400" b="1" dirty="0">
                <a:solidFill>
                  <a:schemeClr val="bg1"/>
                </a:solidFill>
              </a:rPr>
              <a:t>| </a:t>
            </a:r>
            <a:r>
              <a:rPr lang="pt-BR" sz="2400" dirty="0">
                <a:solidFill>
                  <a:schemeClr val="bg1"/>
                </a:solidFill>
              </a:rPr>
              <a:t>Tarifa Média Efetiva</a:t>
            </a:r>
            <a:endParaRPr lang="pt-BR" sz="1200" dirty="0">
              <a:solidFill>
                <a:schemeClr val="bg1"/>
              </a:solidFill>
            </a:endParaRPr>
          </a:p>
          <a:p>
            <a:endParaRPr lang="pt-BR" sz="2400" dirty="0" smtClean="0">
              <a:solidFill>
                <a:schemeClr val="bg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599635182"/>
              </p:ext>
            </p:extLst>
          </p:nvPr>
        </p:nvGraphicFramePr>
        <p:xfrm>
          <a:off x="345899" y="2602722"/>
          <a:ext cx="8467780" cy="2770494"/>
        </p:xfrm>
        <a:graphic>
          <a:graphicData uri="http://schemas.openxmlformats.org/drawingml/2006/table">
            <a:tbl>
              <a:tblPr firstRow="1" bandRow="1">
                <a:tableStyleId>{7DF18680-E054-41AD-8BC1-D1AEF772440D}</a:tableStyleId>
              </a:tblPr>
              <a:tblGrid>
                <a:gridCol w="3343974">
                  <a:extLst>
                    <a:ext uri="{9D8B030D-6E8A-4147-A177-3AD203B41FA5}">
                      <a16:colId xmlns:a16="http://schemas.microsoft.com/office/drawing/2014/main" val="3737203926"/>
                    </a:ext>
                  </a:extLst>
                </a:gridCol>
                <a:gridCol w="1833066">
                  <a:extLst>
                    <a:ext uri="{9D8B030D-6E8A-4147-A177-3AD203B41FA5}">
                      <a16:colId xmlns:a16="http://schemas.microsoft.com/office/drawing/2014/main" val="472816333"/>
                    </a:ext>
                  </a:extLst>
                </a:gridCol>
                <a:gridCol w="2138612">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tblGrid>
              <a:tr h="391566">
                <a:tc>
                  <a:txBody>
                    <a:bodyPr/>
                    <a:lstStyle/>
                    <a:p>
                      <a:endParaRPr lang="pt-BR" sz="1800" dirty="0"/>
                    </a:p>
                  </a:txBody>
                  <a:tcPr/>
                </a:tc>
                <a:tc>
                  <a:txBody>
                    <a:bodyPr/>
                    <a:lstStyle/>
                    <a:p>
                      <a:pPr algn="ctr"/>
                      <a:r>
                        <a:rPr lang="pt-BR" sz="2000" dirty="0" smtClean="0"/>
                        <a:t>ARSESP</a:t>
                      </a:r>
                    </a:p>
                  </a:txBody>
                  <a:tcPr/>
                </a:tc>
                <a:tc>
                  <a:txBody>
                    <a:bodyPr/>
                    <a:lstStyle/>
                    <a:p>
                      <a:pPr algn="ctr"/>
                      <a:r>
                        <a:rPr lang="pt-BR" sz="2000" dirty="0" smtClean="0"/>
                        <a:t>SABESP</a:t>
                      </a:r>
                    </a:p>
                  </a:txBody>
                  <a:tcPr/>
                </a:tc>
                <a:tc>
                  <a:txBody>
                    <a:bodyPr/>
                    <a:lstStyle/>
                    <a:p>
                      <a:pPr algn="ctr"/>
                      <a:r>
                        <a:rPr lang="pt-BR" sz="2000" dirty="0" smtClean="0">
                          <a:sym typeface="Symbol"/>
                        </a:rPr>
                        <a:t>%</a:t>
                      </a:r>
                    </a:p>
                  </a:txBody>
                  <a:tcPr/>
                </a:tc>
                <a:extLst>
                  <a:ext uri="{0D108BD9-81ED-4DB2-BD59-A6C34878D82A}">
                    <a16:rowId xmlns:a16="http://schemas.microsoft.com/office/drawing/2014/main" val="4118499681"/>
                  </a:ext>
                </a:extLst>
              </a:tr>
              <a:tr h="499055">
                <a:tc>
                  <a:txBody>
                    <a:bodyPr/>
                    <a:lstStyle/>
                    <a:p>
                      <a:r>
                        <a:rPr lang="pt-BR" sz="2000" b="1" dirty="0" smtClean="0"/>
                        <a:t>A. Volume faturado</a:t>
                      </a:r>
                      <a:endParaRPr lang="pt-BR" sz="2000" b="1" dirty="0"/>
                    </a:p>
                  </a:txBody>
                  <a:tcPr/>
                </a:tc>
                <a:tc>
                  <a:txBody>
                    <a:bodyPr/>
                    <a:lstStyle/>
                    <a:p>
                      <a:pPr algn="r"/>
                      <a:r>
                        <a:rPr lang="pt-BR" sz="2000" b="1" dirty="0" smtClean="0"/>
                        <a:t>3.587.988.629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2000" b="1" dirty="0" smtClean="0"/>
                        <a:t>3.587.988.629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2000" b="1" dirty="0" smtClean="0"/>
                        <a:t>0,00%</a:t>
                      </a:r>
                    </a:p>
                  </a:txBody>
                  <a:tcPr/>
                </a:tc>
                <a:extLst>
                  <a:ext uri="{0D108BD9-81ED-4DB2-BD59-A6C34878D82A}">
                    <a16:rowId xmlns:a16="http://schemas.microsoft.com/office/drawing/2014/main" val="2213747556"/>
                  </a:ext>
                </a:extLst>
              </a:tr>
              <a:tr h="435039">
                <a:tc>
                  <a:txBody>
                    <a:bodyPr/>
                    <a:lstStyle/>
                    <a:p>
                      <a:r>
                        <a:rPr lang="pt-BR" sz="2000" b="1" dirty="0" smtClean="0"/>
                        <a:t>B. Receita antes das reformas</a:t>
                      </a:r>
                      <a:endParaRPr lang="pt-BR" sz="2000" b="1" dirty="0"/>
                    </a:p>
                  </a:txBody>
                  <a:tcPr/>
                </a:tc>
                <a:tc>
                  <a:txBody>
                    <a:bodyPr/>
                    <a:lstStyle/>
                    <a:p>
                      <a:pPr algn="r"/>
                      <a:r>
                        <a:rPr lang="pt-BR" sz="2000" b="1" dirty="0" smtClean="0"/>
                        <a:t>12.390.180.896</a:t>
                      </a:r>
                    </a:p>
                  </a:txBody>
                  <a:tcPr/>
                </a:tc>
                <a:tc>
                  <a:txBody>
                    <a:bodyPr/>
                    <a:lstStyle/>
                    <a:p>
                      <a:pPr algn="r"/>
                      <a:r>
                        <a:rPr lang="pt-BR" sz="2000" b="1" dirty="0" smtClean="0"/>
                        <a:t>  12.063.321.567 </a:t>
                      </a:r>
                    </a:p>
                  </a:txBody>
                  <a:tcPr/>
                </a:tc>
                <a:tc>
                  <a:txBody>
                    <a:bodyPr/>
                    <a:lstStyle/>
                    <a:p>
                      <a:pPr algn="r"/>
                      <a:r>
                        <a:rPr lang="pt-BR" sz="2000" b="1" dirty="0" smtClean="0"/>
                        <a:t>-2,64%</a:t>
                      </a:r>
                    </a:p>
                  </a:txBody>
                  <a:tcPr/>
                </a:tc>
                <a:extLst>
                  <a:ext uri="{0D108BD9-81ED-4DB2-BD59-A6C34878D82A}">
                    <a16:rowId xmlns:a16="http://schemas.microsoft.com/office/drawing/2014/main" val="1866960230"/>
                  </a:ext>
                </a:extLst>
              </a:tr>
              <a:tr h="504056">
                <a:tc>
                  <a:txBody>
                    <a:bodyPr/>
                    <a:lstStyle/>
                    <a:p>
                      <a:r>
                        <a:rPr lang="pt-BR" sz="2000" b="1" dirty="0" smtClean="0"/>
                        <a:t>C. Reformas</a:t>
                      </a:r>
                      <a:endParaRPr lang="pt-BR" sz="20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t-BR" sz="2000" b="1" dirty="0" smtClean="0"/>
                        <a:t> -  262.975.494 </a:t>
                      </a:r>
                    </a:p>
                  </a:txBody>
                  <a:tcPr/>
                </a:tc>
                <a:tc>
                  <a:txBody>
                    <a:bodyPr/>
                    <a:lstStyle/>
                    <a:p>
                      <a:pPr algn="r"/>
                      <a:r>
                        <a:rPr lang="pt-BR" sz="2000" b="1" dirty="0" smtClean="0"/>
                        <a:t> - 261.590.188</a:t>
                      </a:r>
                    </a:p>
                  </a:txBody>
                  <a:tcPr/>
                </a:tc>
                <a:tc>
                  <a:txBody>
                    <a:bodyPr/>
                    <a:lstStyle/>
                    <a:p>
                      <a:pPr algn="r"/>
                      <a:r>
                        <a:rPr lang="pt-BR" sz="2000" b="1" dirty="0" smtClean="0"/>
                        <a:t>-0,53%</a:t>
                      </a:r>
                    </a:p>
                  </a:txBody>
                  <a:tcPr/>
                </a:tc>
                <a:extLst>
                  <a:ext uri="{0D108BD9-81ED-4DB2-BD59-A6C34878D82A}">
                    <a16:rowId xmlns:a16="http://schemas.microsoft.com/office/drawing/2014/main" val="10003"/>
                  </a:ext>
                </a:extLst>
              </a:tr>
              <a:tr h="504056">
                <a:tc>
                  <a:txBody>
                    <a:bodyPr/>
                    <a:lstStyle/>
                    <a:p>
                      <a:r>
                        <a:rPr lang="pt-BR" sz="2000" b="1" dirty="0" smtClean="0"/>
                        <a:t>D.</a:t>
                      </a:r>
                      <a:r>
                        <a:rPr lang="pt-BR" sz="2000" b="1" baseline="0" dirty="0" smtClean="0"/>
                        <a:t> Receita após Reformas</a:t>
                      </a:r>
                      <a:endParaRPr lang="pt-BR" sz="2000" b="1" dirty="0"/>
                    </a:p>
                  </a:txBody>
                  <a:tcPr/>
                </a:tc>
                <a:tc>
                  <a:txBody>
                    <a:bodyPr/>
                    <a:lstStyle/>
                    <a:p>
                      <a:pPr algn="r"/>
                      <a:r>
                        <a:rPr lang="pt-BR" sz="2000" b="1" dirty="0" smtClean="0"/>
                        <a:t>12.127.205.402 </a:t>
                      </a:r>
                    </a:p>
                  </a:txBody>
                  <a:tcPr/>
                </a:tc>
                <a:tc>
                  <a:txBody>
                    <a:bodyPr/>
                    <a:lstStyle/>
                    <a:p>
                      <a:pPr algn="r"/>
                      <a:r>
                        <a:rPr lang="pt-BR" sz="2000" b="1" dirty="0" smtClean="0"/>
                        <a:t> 11.801.731.379 </a:t>
                      </a:r>
                    </a:p>
                  </a:txBody>
                  <a:tcPr/>
                </a:tc>
                <a:tc>
                  <a:txBody>
                    <a:bodyPr/>
                    <a:lstStyle/>
                    <a:p>
                      <a:pPr algn="r"/>
                      <a:r>
                        <a:rPr lang="pt-BR" sz="2000" b="1" dirty="0" smtClean="0"/>
                        <a:t>-2,68%</a:t>
                      </a:r>
                    </a:p>
                  </a:txBody>
                  <a:tcPr/>
                </a:tc>
                <a:extLst>
                  <a:ext uri="{0D108BD9-81ED-4DB2-BD59-A6C34878D82A}">
                    <a16:rowId xmlns:a16="http://schemas.microsoft.com/office/drawing/2014/main" val="1558390707"/>
                  </a:ext>
                </a:extLst>
              </a:tr>
              <a:tr h="432048">
                <a:tc>
                  <a:txBody>
                    <a:bodyPr/>
                    <a:lstStyle/>
                    <a:p>
                      <a:r>
                        <a:rPr lang="pt-BR" sz="2000" b="1" dirty="0" smtClean="0"/>
                        <a:t>E. Tarifa Média</a:t>
                      </a:r>
                      <a:r>
                        <a:rPr lang="pt-BR" sz="2000" b="1" baseline="0" dirty="0" smtClean="0"/>
                        <a:t> Efetiva</a:t>
                      </a:r>
                      <a:endParaRPr lang="pt-BR" sz="2000" b="1" dirty="0"/>
                    </a:p>
                  </a:txBody>
                  <a:tcPr/>
                </a:tc>
                <a:tc>
                  <a:txBody>
                    <a:bodyPr/>
                    <a:lstStyle/>
                    <a:p>
                      <a:pPr algn="r"/>
                      <a:r>
                        <a:rPr lang="pt-BR" sz="2000" b="1" dirty="0" smtClean="0"/>
                        <a:t>3,3799</a:t>
                      </a:r>
                    </a:p>
                  </a:txBody>
                  <a:tcPr/>
                </a:tc>
                <a:tc>
                  <a:txBody>
                    <a:bodyPr/>
                    <a:lstStyle/>
                    <a:p>
                      <a:pPr algn="r"/>
                      <a:r>
                        <a:rPr lang="pt-BR" sz="2000" b="1" dirty="0" smtClean="0"/>
                        <a:t> 3,2892 </a:t>
                      </a:r>
                    </a:p>
                  </a:txBody>
                  <a:tcPr/>
                </a:tc>
                <a:tc>
                  <a:txBody>
                    <a:bodyPr/>
                    <a:lstStyle/>
                    <a:p>
                      <a:pPr algn="r"/>
                      <a:r>
                        <a:rPr lang="pt-BR" sz="2000" b="1" dirty="0" smtClean="0"/>
                        <a:t>-2,68%</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65332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4608512"/>
          </a:xfrm>
          <a:prstGeom prst="roundRect">
            <a:avLst>
              <a:gd name="adj" fmla="val 116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mc:AlternateContent xmlns:mc="http://schemas.openxmlformats.org/markup-compatibility/2006" xmlns:a14="http://schemas.microsoft.com/office/drawing/2010/main">
        <mc:Choice Requires="a14">
          <p:sp>
            <p:nvSpPr>
              <p:cNvPr id="13" name="Text Box 5"/>
              <p:cNvSpPr txBox="1">
                <a:spLocks noChangeArrowheads="1"/>
              </p:cNvSpPr>
              <p:nvPr/>
            </p:nvSpPr>
            <p:spPr bwMode="auto">
              <a:xfrm>
                <a:off x="611560" y="1196752"/>
                <a:ext cx="7920880" cy="4053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r>
                  <a:rPr lang="pt-BR" sz="2400" b="1" dirty="0" smtClean="0">
                    <a:solidFill>
                      <a:schemeClr val="tx2"/>
                    </a:solidFill>
                    <a:latin typeface="Calibri" panose="020F0502020204030204" pitchFamily="34" charset="0"/>
                  </a:rPr>
                  <a:t>Tarifa Média Efetiva – Cálculo </a:t>
                </a:r>
                <a:r>
                  <a:rPr lang="pt-BR" sz="2400" b="1" dirty="0" err="1" smtClean="0">
                    <a:solidFill>
                      <a:schemeClr val="tx2"/>
                    </a:solidFill>
                    <a:latin typeface="Calibri" panose="020F0502020204030204" pitchFamily="34" charset="0"/>
                  </a:rPr>
                  <a:t>Arsesp</a:t>
                </a:r>
                <a:endParaRPr lang="pt-BR" sz="2200" dirty="0" smtClean="0">
                  <a:solidFill>
                    <a:schemeClr val="tx2"/>
                  </a:solidFill>
                  <a:latin typeface="Calibri" panose="020F0502020204030204" pitchFamily="34" charset="0"/>
                </a:endParaRPr>
              </a:p>
              <a:p>
                <a:pPr marL="541338"/>
                <a:r>
                  <a:rPr lang="pt-BR" sz="2200" dirty="0" smtClean="0">
                    <a:solidFill>
                      <a:schemeClr val="tx2"/>
                    </a:solidFill>
                    <a:latin typeface="Calibri" panose="020F0502020204030204" pitchFamily="34" charset="0"/>
                  </a:rPr>
                  <a:t>O procedimento adotado pela ARSESP para a consideração das reformas precisa ser revisto.</a:t>
                </a:r>
              </a:p>
              <a:p>
                <a:endParaRPr lang="pt-BR" dirty="0">
                  <a:solidFill>
                    <a:schemeClr val="tx2"/>
                  </a:solidFill>
                  <a:latin typeface="Calibri" panose="020F0502020204030204" pitchFamily="34" charset="0"/>
                </a:endParaRPr>
              </a:p>
              <a:p>
                <a:endParaRPr lang="pt-BR" dirty="0" smtClean="0">
                  <a:solidFill>
                    <a:schemeClr val="tx2"/>
                  </a:solidFill>
                  <a:latin typeface="Calibri" panose="020F0502020204030204" pitchFamily="34" charset="0"/>
                </a:endParaRPr>
              </a:p>
              <a:p>
                <a:endParaRPr lang="pt-BR" dirty="0">
                  <a:solidFill>
                    <a:schemeClr val="tx2"/>
                  </a:solidFill>
                  <a:latin typeface="Calibri" panose="020F0502020204030204" pitchFamily="34" charset="0"/>
                </a:endParaRPr>
              </a:p>
              <a:p>
                <a:endParaRPr lang="pt-BR" dirty="0" smtClean="0">
                  <a:solidFill>
                    <a:schemeClr val="tx2"/>
                  </a:solidFill>
                  <a:latin typeface="Calibri" panose="020F0502020204030204" pitchFamily="34" charset="0"/>
                </a:endParaRPr>
              </a:p>
              <a:p>
                <a:endParaRPr lang="pt-BR" dirty="0">
                  <a:solidFill>
                    <a:schemeClr val="tx2"/>
                  </a:solidFill>
                  <a:latin typeface="Calibri" panose="020F0502020204030204" pitchFamily="34" charset="0"/>
                </a:endParaRPr>
              </a:p>
              <a:p>
                <a:endParaRPr lang="pt-BR" dirty="0" smtClean="0">
                  <a:solidFill>
                    <a:schemeClr val="tx2"/>
                  </a:solidFill>
                  <a:latin typeface="Calibri" panose="020F0502020204030204" pitchFamily="34" charset="0"/>
                </a:endParaRPr>
              </a:p>
              <a:p>
                <a:endParaRPr lang="pt-BR" dirty="0">
                  <a:solidFill>
                    <a:schemeClr val="tx2"/>
                  </a:solidFill>
                  <a:latin typeface="Calibri" panose="020F0502020204030204" pitchFamily="34" charset="0"/>
                </a:endParaRPr>
              </a:p>
              <a:p>
                <a:r>
                  <a:rPr lang="pt-BR" dirty="0" smtClean="0">
                    <a:solidFill>
                      <a:schemeClr val="tx2"/>
                    </a:solidFill>
                    <a:latin typeface="Calibri" panose="020F0502020204030204" pitchFamily="34" charset="0"/>
                  </a:rPr>
                  <a:t>Fórmula adotada pela ARSESP: </a:t>
                </a:r>
                <a14:m>
                  <m:oMath xmlns:m="http://schemas.openxmlformats.org/officeDocument/2006/math">
                    <m:sSub>
                      <m:sSubPr>
                        <m:ctrlPr>
                          <a:rPr lang="pt-BR" b="1" i="1" smtClean="0">
                            <a:solidFill>
                              <a:schemeClr val="tx2"/>
                            </a:solidFill>
                            <a:latin typeface="Cambria Math" panose="02040503050406030204" pitchFamily="18" charset="0"/>
                          </a:rPr>
                        </m:ctrlPr>
                      </m:sSubPr>
                      <m:e>
                        <m:r>
                          <a:rPr lang="pt-BR" b="1" i="1">
                            <a:solidFill>
                              <a:schemeClr val="tx2"/>
                            </a:solidFill>
                            <a:latin typeface="Cambria Math"/>
                          </a:rPr>
                          <m:t>𝑹𝒆𝒄</m:t>
                        </m:r>
                      </m:e>
                      <m:sub>
                        <m:r>
                          <a:rPr lang="pt-BR" b="1" i="1">
                            <a:solidFill>
                              <a:schemeClr val="tx2"/>
                            </a:solidFill>
                            <a:latin typeface="Cambria Math"/>
                          </a:rPr>
                          <m:t>𝑪𝒐𝒎</m:t>
                        </m:r>
                        <m:r>
                          <a:rPr lang="pt-BR" b="1" i="1">
                            <a:solidFill>
                              <a:schemeClr val="tx2"/>
                            </a:solidFill>
                            <a:latin typeface="Cambria Math"/>
                          </a:rPr>
                          <m:t> </m:t>
                        </m:r>
                        <m:r>
                          <a:rPr lang="pt-BR" b="1" i="1">
                            <a:solidFill>
                              <a:schemeClr val="tx2"/>
                            </a:solidFill>
                            <a:latin typeface="Cambria Math"/>
                          </a:rPr>
                          <m:t>𝑹𝒆𝒇𝒐𝒓𝒎𝒂𝒔</m:t>
                        </m:r>
                      </m:sub>
                    </m:sSub>
                    <m:r>
                      <a:rPr lang="pt-BR" b="1" i="1">
                        <a:solidFill>
                          <a:schemeClr val="tx2"/>
                        </a:solidFill>
                        <a:latin typeface="Cambria Math"/>
                      </a:rPr>
                      <m:t>=</m:t>
                    </m:r>
                    <m:f>
                      <m:fPr>
                        <m:ctrlPr>
                          <a:rPr lang="pt-BR" b="1" i="1">
                            <a:solidFill>
                              <a:schemeClr val="tx2"/>
                            </a:solidFill>
                            <a:latin typeface="Cambria Math" panose="02040503050406030204" pitchFamily="18" charset="0"/>
                          </a:rPr>
                        </m:ctrlPr>
                      </m:fPr>
                      <m:num>
                        <m:sSub>
                          <m:sSubPr>
                            <m:ctrlPr>
                              <a:rPr lang="pt-BR" b="1" i="1">
                                <a:solidFill>
                                  <a:schemeClr val="tx2"/>
                                </a:solidFill>
                                <a:latin typeface="Cambria Math" panose="02040503050406030204" pitchFamily="18" charset="0"/>
                              </a:rPr>
                            </m:ctrlPr>
                          </m:sSubPr>
                          <m:e>
                            <m:r>
                              <a:rPr lang="pt-BR" b="1" i="1">
                                <a:solidFill>
                                  <a:schemeClr val="tx2"/>
                                </a:solidFill>
                                <a:latin typeface="Cambria Math"/>
                              </a:rPr>
                              <m:t>𝑹𝒆𝒄</m:t>
                            </m:r>
                          </m:e>
                          <m:sub>
                            <m:r>
                              <a:rPr lang="pt-BR" b="1" i="1">
                                <a:solidFill>
                                  <a:schemeClr val="tx2"/>
                                </a:solidFill>
                                <a:latin typeface="Cambria Math"/>
                              </a:rPr>
                              <m:t>𝑺𝒆𝒎</m:t>
                            </m:r>
                            <m:r>
                              <a:rPr lang="pt-BR" b="1" i="1">
                                <a:solidFill>
                                  <a:schemeClr val="tx2"/>
                                </a:solidFill>
                                <a:latin typeface="Cambria Math"/>
                              </a:rPr>
                              <m:t> </m:t>
                            </m:r>
                            <m:r>
                              <a:rPr lang="pt-BR" b="1" i="1">
                                <a:solidFill>
                                  <a:schemeClr val="tx2"/>
                                </a:solidFill>
                                <a:latin typeface="Cambria Math"/>
                              </a:rPr>
                              <m:t>𝑹𝒆𝒇𝒐𝒓𝒎𝒂𝒔</m:t>
                            </m:r>
                          </m:sub>
                        </m:sSub>
                      </m:num>
                      <m:den>
                        <m:r>
                          <a:rPr lang="pt-BR" b="1" i="1">
                            <a:solidFill>
                              <a:schemeClr val="tx2"/>
                            </a:solidFill>
                            <a:latin typeface="Cambria Math"/>
                          </a:rPr>
                          <m:t>(</m:t>
                        </m:r>
                        <m:r>
                          <a:rPr lang="pt-BR" b="1" i="1">
                            <a:solidFill>
                              <a:schemeClr val="tx2"/>
                            </a:solidFill>
                            <a:latin typeface="Cambria Math"/>
                          </a:rPr>
                          <m:t>𝟏</m:t>
                        </m:r>
                        <m:r>
                          <a:rPr lang="pt-BR" b="1" i="1">
                            <a:solidFill>
                              <a:schemeClr val="tx2"/>
                            </a:solidFill>
                            <a:latin typeface="Cambria Math"/>
                          </a:rPr>
                          <m:t>+</m:t>
                        </m:r>
                        <m:r>
                          <a:rPr lang="pt-BR" b="1" i="1">
                            <a:solidFill>
                              <a:schemeClr val="tx2"/>
                            </a:solidFill>
                            <a:latin typeface="Cambria Math"/>
                          </a:rPr>
                          <m:t>𝟐</m:t>
                        </m:r>
                        <m:r>
                          <a:rPr lang="pt-BR" b="1" i="1">
                            <a:solidFill>
                              <a:schemeClr val="tx2"/>
                            </a:solidFill>
                            <a:latin typeface="Cambria Math"/>
                          </a:rPr>
                          <m:t>,</m:t>
                        </m:r>
                        <m:r>
                          <a:rPr lang="pt-BR" b="1" i="1">
                            <a:solidFill>
                              <a:schemeClr val="tx2"/>
                            </a:solidFill>
                            <a:latin typeface="Cambria Math"/>
                          </a:rPr>
                          <m:t>𝟏𝟕</m:t>
                        </m:r>
                        <m:r>
                          <a:rPr lang="pt-BR" b="1" i="1">
                            <a:solidFill>
                              <a:schemeClr val="tx2"/>
                            </a:solidFill>
                            <a:latin typeface="Cambria Math"/>
                          </a:rPr>
                          <m:t>%)</m:t>
                        </m:r>
                      </m:den>
                    </m:f>
                  </m:oMath>
                </a14:m>
                <a:endParaRPr lang="pt-BR" dirty="0" smtClean="0">
                  <a:solidFill>
                    <a:schemeClr val="tx2"/>
                  </a:solidFill>
                  <a:latin typeface="+mj-lt"/>
                </a:endParaRPr>
              </a:p>
              <a:p>
                <a:endParaRPr lang="pt-BR" sz="1000" dirty="0" smtClean="0">
                  <a:solidFill>
                    <a:schemeClr val="tx2"/>
                  </a:solidFill>
                  <a:latin typeface="+mj-lt"/>
                </a:endParaRPr>
              </a:p>
              <a:p>
                <a:r>
                  <a:rPr lang="pt-BR" dirty="0" smtClean="0">
                    <a:solidFill>
                      <a:schemeClr val="tx2"/>
                    </a:solidFill>
                    <a:latin typeface="+mj-lt"/>
                  </a:rPr>
                  <a:t>Fórmula correta: </a:t>
                </a:r>
                <a14:m>
                  <m:oMath xmlns:m="http://schemas.openxmlformats.org/officeDocument/2006/math">
                    <m:sSub>
                      <m:sSubPr>
                        <m:ctrlPr>
                          <a:rPr lang="pt-BR" b="1" i="1" smtClean="0">
                            <a:solidFill>
                              <a:schemeClr val="tx2"/>
                            </a:solidFill>
                            <a:latin typeface="Cambria Math" panose="02040503050406030204" pitchFamily="18" charset="0"/>
                          </a:rPr>
                        </m:ctrlPr>
                      </m:sSubPr>
                      <m:e>
                        <m:r>
                          <a:rPr lang="pt-BR" b="1" i="1">
                            <a:solidFill>
                              <a:schemeClr val="tx2"/>
                            </a:solidFill>
                            <a:latin typeface="Cambria Math"/>
                          </a:rPr>
                          <m:t>𝑹𝒆𝒄</m:t>
                        </m:r>
                      </m:e>
                      <m:sub>
                        <m:r>
                          <a:rPr lang="pt-BR" b="1" i="1">
                            <a:solidFill>
                              <a:schemeClr val="tx2"/>
                            </a:solidFill>
                            <a:latin typeface="Cambria Math"/>
                          </a:rPr>
                          <m:t>𝑪𝒐𝒎</m:t>
                        </m:r>
                        <m:r>
                          <a:rPr lang="pt-BR" b="1" i="1">
                            <a:solidFill>
                              <a:schemeClr val="tx2"/>
                            </a:solidFill>
                            <a:latin typeface="Cambria Math"/>
                          </a:rPr>
                          <m:t> </m:t>
                        </m:r>
                        <m:r>
                          <a:rPr lang="pt-BR" b="1" i="1">
                            <a:solidFill>
                              <a:schemeClr val="tx2"/>
                            </a:solidFill>
                            <a:latin typeface="Cambria Math"/>
                          </a:rPr>
                          <m:t>𝑹𝒆𝒇𝒐𝒓𝒎𝒂𝒔</m:t>
                        </m:r>
                      </m:sub>
                    </m:sSub>
                    <m:r>
                      <a:rPr lang="pt-BR" b="1" i="1">
                        <a:solidFill>
                          <a:schemeClr val="tx2"/>
                        </a:solidFill>
                        <a:latin typeface="Cambria Math"/>
                      </a:rPr>
                      <m:t>=</m:t>
                    </m:r>
                  </m:oMath>
                </a14:m>
                <a:r>
                  <a:rPr lang="pt-BR" b="1" dirty="0">
                    <a:solidFill>
                      <a:schemeClr val="tx2"/>
                    </a:solidFill>
                    <a:latin typeface="+mj-lt"/>
                  </a:rPr>
                  <a:t> </a:t>
                </a:r>
                <a14:m>
                  <m:oMath xmlns:m="http://schemas.openxmlformats.org/officeDocument/2006/math">
                    <m:sSub>
                      <m:sSubPr>
                        <m:ctrlPr>
                          <a:rPr lang="pt-BR" b="1" i="1">
                            <a:solidFill>
                              <a:schemeClr val="tx2"/>
                            </a:solidFill>
                            <a:latin typeface="Cambria Math" panose="02040503050406030204" pitchFamily="18" charset="0"/>
                          </a:rPr>
                        </m:ctrlPr>
                      </m:sSubPr>
                      <m:e>
                        <m:r>
                          <a:rPr lang="pt-BR" b="1" i="1">
                            <a:solidFill>
                              <a:schemeClr val="tx2"/>
                            </a:solidFill>
                            <a:latin typeface="Cambria Math"/>
                          </a:rPr>
                          <m:t>𝑹𝒆𝒄</m:t>
                        </m:r>
                      </m:e>
                      <m:sub>
                        <m:r>
                          <a:rPr lang="pt-BR" b="1" i="1">
                            <a:solidFill>
                              <a:schemeClr val="tx2"/>
                            </a:solidFill>
                            <a:latin typeface="Cambria Math"/>
                          </a:rPr>
                          <m:t>𝑺𝒆𝒎</m:t>
                        </m:r>
                        <m:r>
                          <a:rPr lang="pt-BR" b="1" i="1">
                            <a:solidFill>
                              <a:schemeClr val="tx2"/>
                            </a:solidFill>
                            <a:latin typeface="Cambria Math"/>
                          </a:rPr>
                          <m:t> </m:t>
                        </m:r>
                        <m:r>
                          <a:rPr lang="pt-BR" b="1" i="1">
                            <a:solidFill>
                              <a:schemeClr val="tx2"/>
                            </a:solidFill>
                            <a:latin typeface="Cambria Math"/>
                          </a:rPr>
                          <m:t>𝑹𝒆𝒇𝒐𝒓𝒎𝒂𝒔</m:t>
                        </m:r>
                      </m:sub>
                    </m:sSub>
                    <m:r>
                      <a:rPr lang="pt-BR" b="1" i="1">
                        <a:solidFill>
                          <a:schemeClr val="tx2"/>
                        </a:solidFill>
                        <a:latin typeface="Cambria Math"/>
                      </a:rPr>
                      <m:t>∗(</m:t>
                    </m:r>
                    <m:r>
                      <a:rPr lang="pt-BR" b="1" i="1">
                        <a:solidFill>
                          <a:schemeClr val="tx2"/>
                        </a:solidFill>
                        <a:latin typeface="Cambria Math"/>
                      </a:rPr>
                      <m:t>𝟏</m:t>
                    </m:r>
                    <m:r>
                      <a:rPr lang="pt-BR" b="1" i="1">
                        <a:solidFill>
                          <a:schemeClr val="tx2"/>
                        </a:solidFill>
                        <a:latin typeface="Cambria Math"/>
                      </a:rPr>
                      <m:t>−</m:t>
                    </m:r>
                    <m:r>
                      <a:rPr lang="pt-BR" b="1" i="1">
                        <a:solidFill>
                          <a:schemeClr val="tx2"/>
                        </a:solidFill>
                        <a:latin typeface="Cambria Math"/>
                      </a:rPr>
                      <m:t>𝟐</m:t>
                    </m:r>
                    <m:r>
                      <a:rPr lang="pt-BR" b="1" i="1">
                        <a:solidFill>
                          <a:schemeClr val="tx2"/>
                        </a:solidFill>
                        <a:latin typeface="Cambria Math"/>
                      </a:rPr>
                      <m:t>,</m:t>
                    </m:r>
                    <m:r>
                      <a:rPr lang="pt-BR" b="1" i="1">
                        <a:solidFill>
                          <a:schemeClr val="tx2"/>
                        </a:solidFill>
                        <a:latin typeface="Cambria Math"/>
                      </a:rPr>
                      <m:t>𝟏𝟕</m:t>
                    </m:r>
                    <m:r>
                      <a:rPr lang="pt-BR" b="1" i="1">
                        <a:solidFill>
                          <a:schemeClr val="tx2"/>
                        </a:solidFill>
                        <a:latin typeface="Cambria Math"/>
                      </a:rPr>
                      <m:t>%)</m:t>
                    </m:r>
                  </m:oMath>
                </a14:m>
                <a:r>
                  <a:rPr lang="pt-BR" sz="2400" dirty="0" smtClean="0">
                    <a:solidFill>
                      <a:schemeClr val="tx2"/>
                    </a:solidFill>
                    <a:latin typeface="Calibri" panose="020F0502020204030204" pitchFamily="34" charset="0"/>
                  </a:rPr>
                  <a:t> </a:t>
                </a:r>
              </a:p>
            </p:txBody>
          </p:sp>
        </mc:Choice>
        <mc:Fallback xmlns="">
          <p:sp>
            <p:nvSpPr>
              <p:cNvPr id="13" name="Text Box 5"/>
              <p:cNvSpPr txBox="1">
                <a:spLocks noRot="1" noChangeAspect="1" noMove="1" noResize="1" noEditPoints="1" noAdjustHandles="1" noChangeArrowheads="1" noChangeShapeType="1" noTextEdit="1"/>
              </p:cNvSpPr>
              <p:nvPr/>
            </p:nvSpPr>
            <p:spPr bwMode="auto">
              <a:xfrm>
                <a:off x="611560" y="1196752"/>
                <a:ext cx="7920880" cy="4053867"/>
              </a:xfrm>
              <a:prstGeom prst="rect">
                <a:avLst/>
              </a:prstGeom>
              <a:blipFill rotWithShape="0">
                <a:blip r:embed="rId4"/>
                <a:stretch>
                  <a:fillRect l="-1154" t="-1203" r="-308" b="-9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8" name="Imagem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5488" y="187524"/>
            <a:ext cx="8249896" cy="461665"/>
          </a:xfrm>
          <a:prstGeom prst="rect">
            <a:avLst/>
          </a:prstGeom>
          <a:noFill/>
        </p:spPr>
        <p:txBody>
          <a:bodyPr wrap="square" rtlCol="0">
            <a:spAutoFit/>
          </a:bodyPr>
          <a:lstStyle/>
          <a:p>
            <a:r>
              <a:rPr lang="pt-BR" sz="2400" b="1" dirty="0">
                <a:solidFill>
                  <a:schemeClr val="bg1"/>
                </a:solidFill>
              </a:rPr>
              <a:t>Nota Técnica Preliminar - NT.F-0004-2018 | </a:t>
            </a:r>
            <a:r>
              <a:rPr lang="pt-BR" sz="2400" dirty="0" smtClean="0">
                <a:solidFill>
                  <a:schemeClr val="bg1"/>
                </a:solidFill>
              </a:rPr>
              <a:t>Tarifa Média Efetiva</a:t>
            </a:r>
            <a:endParaRPr lang="pt-BR" sz="1200" dirty="0">
              <a:solidFill>
                <a:schemeClr val="bg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352074482"/>
              </p:ext>
            </p:extLst>
          </p:nvPr>
        </p:nvGraphicFramePr>
        <p:xfrm>
          <a:off x="627268" y="2429557"/>
          <a:ext cx="7807120" cy="1584960"/>
        </p:xfrm>
        <a:graphic>
          <a:graphicData uri="http://schemas.openxmlformats.org/drawingml/2006/table">
            <a:tbl>
              <a:tblPr firstRow="1" bandRow="1">
                <a:tableStyleId>{7DF18680-E054-41AD-8BC1-D1AEF772440D}</a:tableStyleId>
              </a:tblPr>
              <a:tblGrid>
                <a:gridCol w="2851341">
                  <a:extLst>
                    <a:ext uri="{9D8B030D-6E8A-4147-A177-3AD203B41FA5}">
                      <a16:colId xmlns:a16="http://schemas.microsoft.com/office/drawing/2014/main" val="3737203926"/>
                    </a:ext>
                  </a:extLst>
                </a:gridCol>
                <a:gridCol w="1902142">
                  <a:extLst>
                    <a:ext uri="{9D8B030D-6E8A-4147-A177-3AD203B41FA5}">
                      <a16:colId xmlns:a16="http://schemas.microsoft.com/office/drawing/2014/main" val="1771464498"/>
                    </a:ext>
                  </a:extLst>
                </a:gridCol>
                <a:gridCol w="1959292">
                  <a:extLst>
                    <a:ext uri="{9D8B030D-6E8A-4147-A177-3AD203B41FA5}">
                      <a16:colId xmlns:a16="http://schemas.microsoft.com/office/drawing/2014/main" val="20002"/>
                    </a:ext>
                  </a:extLst>
                </a:gridCol>
                <a:gridCol w="1094345">
                  <a:extLst>
                    <a:ext uri="{9D8B030D-6E8A-4147-A177-3AD203B41FA5}">
                      <a16:colId xmlns:a16="http://schemas.microsoft.com/office/drawing/2014/main" val="20003"/>
                    </a:ext>
                  </a:extLst>
                </a:gridCol>
              </a:tblGrid>
              <a:tr h="374810">
                <a:tc>
                  <a:txBody>
                    <a:bodyPr/>
                    <a:lstStyle/>
                    <a:p>
                      <a:endParaRPr lang="pt-BR" dirty="0"/>
                    </a:p>
                  </a:txBody>
                  <a:tcPr/>
                </a:tc>
                <a:tc>
                  <a:txBody>
                    <a:bodyPr/>
                    <a:lstStyle/>
                    <a:p>
                      <a:pPr algn="ctr"/>
                      <a:r>
                        <a:rPr lang="pt-BR" sz="2000" dirty="0" smtClean="0"/>
                        <a:t>ARSESP</a:t>
                      </a:r>
                    </a:p>
                  </a:txBody>
                  <a:tcPr/>
                </a:tc>
                <a:tc>
                  <a:txBody>
                    <a:bodyPr/>
                    <a:lstStyle/>
                    <a:p>
                      <a:pPr algn="ctr"/>
                      <a:r>
                        <a:rPr lang="pt-BR" sz="2000" dirty="0" smtClean="0"/>
                        <a:t>CORRETO</a:t>
                      </a:r>
                    </a:p>
                  </a:txBody>
                  <a:tcPr/>
                </a:tc>
                <a:tc>
                  <a:txBody>
                    <a:bodyPr/>
                    <a:lstStyle/>
                    <a:p>
                      <a:pPr algn="ctr"/>
                      <a:r>
                        <a:rPr lang="pt-BR" sz="2000" dirty="0" smtClean="0">
                          <a:sym typeface="Symbol"/>
                        </a:rPr>
                        <a:t>%</a:t>
                      </a:r>
                    </a:p>
                  </a:txBody>
                  <a:tcPr/>
                </a:tc>
                <a:extLst>
                  <a:ext uri="{0D108BD9-81ED-4DB2-BD59-A6C34878D82A}">
                    <a16:rowId xmlns:a16="http://schemas.microsoft.com/office/drawing/2014/main" val="4118499681"/>
                  </a:ext>
                </a:extLst>
              </a:tr>
              <a:tr h="152006">
                <a:tc>
                  <a:txBody>
                    <a:bodyPr/>
                    <a:lstStyle/>
                    <a:p>
                      <a:r>
                        <a:rPr lang="pt-BR" sz="2000" b="1" dirty="0" smtClean="0"/>
                        <a:t>A. Volume faturado</a:t>
                      </a:r>
                      <a:endParaRPr lang="pt-BR" sz="2000" b="1" dirty="0"/>
                    </a:p>
                  </a:txBody>
                  <a:tcPr/>
                </a:tc>
                <a:tc>
                  <a:txBody>
                    <a:bodyPr/>
                    <a:lstStyle/>
                    <a:p>
                      <a:pPr algn="r"/>
                      <a:r>
                        <a:rPr lang="pt-BR" sz="2000" b="1" dirty="0" smtClean="0"/>
                        <a:t>3.587.988.629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2000" b="1" dirty="0" smtClean="0"/>
                        <a:t>3.587.988.629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2000" b="1" dirty="0" smtClean="0"/>
                        <a:t>0,00%</a:t>
                      </a:r>
                    </a:p>
                  </a:txBody>
                  <a:tcPr/>
                </a:tc>
                <a:extLst>
                  <a:ext uri="{0D108BD9-81ED-4DB2-BD59-A6C34878D82A}">
                    <a16:rowId xmlns:a16="http://schemas.microsoft.com/office/drawing/2014/main" val="2213747556"/>
                  </a:ext>
                </a:extLst>
              </a:tr>
              <a:tr h="152006">
                <a:tc>
                  <a:txBody>
                    <a:bodyPr/>
                    <a:lstStyle/>
                    <a:p>
                      <a:r>
                        <a:rPr lang="pt-BR" sz="2000" b="1" dirty="0" smtClean="0"/>
                        <a:t>B.</a:t>
                      </a:r>
                      <a:r>
                        <a:rPr lang="pt-BR" sz="2000" b="1" baseline="0" dirty="0" smtClean="0"/>
                        <a:t> Receita após Reformas</a:t>
                      </a:r>
                      <a:endParaRPr lang="pt-BR" sz="2000" b="1" dirty="0"/>
                    </a:p>
                  </a:txBody>
                  <a:tcPr/>
                </a:tc>
                <a:tc>
                  <a:txBody>
                    <a:bodyPr/>
                    <a:lstStyle/>
                    <a:p>
                      <a:pPr algn="r"/>
                      <a:r>
                        <a:rPr lang="pt-BR" sz="2000" b="1" dirty="0" smtClean="0"/>
                        <a:t>12.127.205.402 </a:t>
                      </a:r>
                    </a:p>
                  </a:txBody>
                  <a:tcPr/>
                </a:tc>
                <a:tc>
                  <a:txBody>
                    <a:bodyPr/>
                    <a:lstStyle/>
                    <a:p>
                      <a:pPr algn="r"/>
                      <a:r>
                        <a:rPr lang="pt-BR" sz="2000" b="1" dirty="0" smtClean="0"/>
                        <a:t>  12.121.502.843  </a:t>
                      </a:r>
                    </a:p>
                  </a:txBody>
                  <a:tcPr/>
                </a:tc>
                <a:tc>
                  <a:txBody>
                    <a:bodyPr/>
                    <a:lstStyle/>
                    <a:p>
                      <a:pPr algn="r"/>
                      <a:r>
                        <a:rPr lang="pt-BR" sz="2000" b="1" dirty="0" smtClean="0"/>
                        <a:t>-0,05%</a:t>
                      </a:r>
                    </a:p>
                  </a:txBody>
                  <a:tcPr/>
                </a:tc>
                <a:extLst>
                  <a:ext uri="{0D108BD9-81ED-4DB2-BD59-A6C34878D82A}">
                    <a16:rowId xmlns:a16="http://schemas.microsoft.com/office/drawing/2014/main" val="1866960230"/>
                  </a:ext>
                </a:extLst>
              </a:tr>
              <a:tr h="152006">
                <a:tc>
                  <a:txBody>
                    <a:bodyPr/>
                    <a:lstStyle/>
                    <a:p>
                      <a:r>
                        <a:rPr lang="pt-BR" sz="2000" b="1" dirty="0" smtClean="0"/>
                        <a:t>C. Tarifa Efetiva</a:t>
                      </a:r>
                      <a:endParaRPr lang="pt-BR" sz="2000" b="1" dirty="0"/>
                    </a:p>
                  </a:txBody>
                  <a:tcPr/>
                </a:tc>
                <a:tc>
                  <a:txBody>
                    <a:bodyPr/>
                    <a:lstStyle/>
                    <a:p>
                      <a:pPr algn="r"/>
                      <a:r>
                        <a:rPr lang="pt-BR" sz="2000" b="1" dirty="0" smtClean="0"/>
                        <a:t>3,3799</a:t>
                      </a:r>
                    </a:p>
                  </a:txBody>
                  <a:tcPr/>
                </a:tc>
                <a:tc>
                  <a:txBody>
                    <a:bodyPr/>
                    <a:lstStyle/>
                    <a:p>
                      <a:pPr algn="r"/>
                      <a:r>
                        <a:rPr lang="pt-BR" sz="2000" b="1" dirty="0" smtClean="0"/>
                        <a:t> 3,3784 </a:t>
                      </a:r>
                    </a:p>
                  </a:txBody>
                  <a:tcPr/>
                </a:tc>
                <a:tc>
                  <a:txBody>
                    <a:bodyPr/>
                    <a:lstStyle/>
                    <a:p>
                      <a:pPr algn="r"/>
                      <a:r>
                        <a:rPr lang="pt-BR" sz="2000" b="1" dirty="0" smtClean="0"/>
                        <a:t>-0,05%</a:t>
                      </a:r>
                    </a:p>
                  </a:txBody>
                  <a:tcPr/>
                </a:tc>
                <a:extLst>
                  <a:ext uri="{0D108BD9-81ED-4DB2-BD59-A6C34878D82A}">
                    <a16:rowId xmlns:a16="http://schemas.microsoft.com/office/drawing/2014/main" val="1558390707"/>
                  </a:ext>
                </a:extLst>
              </a:tr>
            </a:tbl>
          </a:graphicData>
        </a:graphic>
      </p:graphicFrame>
    </p:spTree>
    <p:extLst>
      <p:ext uri="{BB962C8B-B14F-4D97-AF65-F5344CB8AC3E}">
        <p14:creationId xmlns:p14="http://schemas.microsoft.com/office/powerpoint/2010/main" val="1698751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25" y="1532756"/>
            <a:ext cx="9144000" cy="5136604"/>
          </a:xfrm>
          <a:prstGeom prst="rect">
            <a:avLst/>
          </a:prstGeom>
          <a:ln>
            <a:noFill/>
          </a:ln>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5" name="CaixaDeTexto 4"/>
          <p:cNvSpPr txBox="1"/>
          <p:nvPr/>
        </p:nvSpPr>
        <p:spPr>
          <a:xfrm>
            <a:off x="2125" y="1314053"/>
            <a:ext cx="9160795" cy="1538883"/>
          </a:xfrm>
          <a:prstGeom prst="rect">
            <a:avLst/>
          </a:prstGeom>
          <a:noFill/>
        </p:spPr>
        <p:txBody>
          <a:bodyPr wrap="square" rtlCol="0">
            <a:spAutoFit/>
          </a:bodyPr>
          <a:lstStyle/>
          <a:p>
            <a:pPr algn="ctr">
              <a:defRPr/>
            </a:pPr>
            <a:endParaRPr lang="pt-BR" sz="1000" b="1" dirty="0">
              <a:solidFill>
                <a:srgbClr val="0070C0"/>
              </a:solidFill>
              <a:effectLst>
                <a:outerShdw blurRad="38100" dist="38100" dir="2700000" algn="tl">
                  <a:srgbClr val="000000">
                    <a:alpha val="43137"/>
                  </a:srgbClr>
                </a:outerShdw>
              </a:effectLst>
            </a:endParaRPr>
          </a:p>
          <a:p>
            <a:pPr algn="ctr">
              <a:defRPr/>
            </a:pPr>
            <a:r>
              <a:rPr lang="pt-BR" sz="4800" b="1" dirty="0">
                <a:solidFill>
                  <a:srgbClr val="0070C0"/>
                </a:solidFill>
                <a:effectLst>
                  <a:outerShdw blurRad="38100" dist="38100" dir="2700000" algn="tl">
                    <a:srgbClr val="000000">
                      <a:alpha val="43137"/>
                    </a:srgbClr>
                  </a:outerShdw>
                </a:effectLst>
              </a:rPr>
              <a:t>Obrigado!</a:t>
            </a:r>
          </a:p>
          <a:p>
            <a:pPr algn="ctr">
              <a:defRPr/>
            </a:pPr>
            <a:endParaRPr lang="pt-BR" sz="36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7164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sp>
        <p:nvSpPr>
          <p:cNvPr id="7" name="Retângulo de cantos arredondados 6"/>
          <p:cNvSpPr/>
          <p:nvPr/>
        </p:nvSpPr>
        <p:spPr>
          <a:xfrm>
            <a:off x="249841" y="1124744"/>
            <a:ext cx="8618055" cy="4608512"/>
          </a:xfrm>
          <a:prstGeom prst="roundRect">
            <a:avLst>
              <a:gd name="adj" fmla="val 11660"/>
            </a:avLst>
          </a:prstGeom>
          <a:solidFill>
            <a:srgbClr val="EBF6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sp>
        <p:nvSpPr>
          <p:cNvPr id="13" name="Text Box 5"/>
          <p:cNvSpPr txBox="1">
            <a:spLocks noChangeArrowheads="1"/>
          </p:cNvSpPr>
          <p:nvPr/>
        </p:nvSpPr>
        <p:spPr bwMode="auto">
          <a:xfrm>
            <a:off x="611560" y="1484784"/>
            <a:ext cx="792088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DINMittelschrift Alternate" charset="0"/>
                <a:ea typeface="ＭＳ Ｐゴシック" charset="0"/>
                <a:cs typeface="ＭＳ Ｐゴシック" charset="0"/>
              </a:defRPr>
            </a:lvl1pPr>
            <a:lvl2pPr marL="742950" indent="-285750">
              <a:defRPr>
                <a:solidFill>
                  <a:schemeClr val="tx1"/>
                </a:solidFill>
                <a:latin typeface="DINMittelschrift Alternate" charset="0"/>
                <a:ea typeface="ＭＳ Ｐゴシック" charset="0"/>
              </a:defRPr>
            </a:lvl2pPr>
            <a:lvl3pPr marL="1143000" indent="-228600">
              <a:defRPr>
                <a:solidFill>
                  <a:schemeClr val="tx1"/>
                </a:solidFill>
                <a:latin typeface="DINMittelschrift Alternate" charset="0"/>
                <a:ea typeface="ＭＳ Ｐゴシック" charset="0"/>
              </a:defRPr>
            </a:lvl3pPr>
            <a:lvl4pPr marL="1600200" indent="-228600">
              <a:defRPr>
                <a:solidFill>
                  <a:schemeClr val="tx1"/>
                </a:solidFill>
                <a:latin typeface="DINMittelschrift Alternate" charset="0"/>
                <a:ea typeface="ＭＳ Ｐゴシック" charset="0"/>
              </a:defRPr>
            </a:lvl4pPr>
            <a:lvl5pPr marL="2057400" indent="-228600">
              <a:defRPr>
                <a:solidFill>
                  <a:schemeClr val="tx1"/>
                </a:solidFill>
                <a:latin typeface="DINMittelschrift Alternate" charset="0"/>
                <a:ea typeface="ＭＳ Ｐゴシック" charset="0"/>
              </a:defRPr>
            </a:lvl5pPr>
            <a:lvl6pPr marL="2514600" indent="-228600" algn="r" eaLnBrk="0" fontAlgn="base" hangingPunct="0">
              <a:spcBef>
                <a:spcPct val="0"/>
              </a:spcBef>
              <a:spcAft>
                <a:spcPct val="0"/>
              </a:spcAft>
              <a:defRPr>
                <a:solidFill>
                  <a:schemeClr val="tx1"/>
                </a:solidFill>
                <a:latin typeface="DINMittelschrift Alternate" charset="0"/>
                <a:ea typeface="ＭＳ Ｐゴシック" charset="0"/>
              </a:defRPr>
            </a:lvl6pPr>
            <a:lvl7pPr marL="2971800" indent="-228600" algn="r" eaLnBrk="0" fontAlgn="base" hangingPunct="0">
              <a:spcBef>
                <a:spcPct val="0"/>
              </a:spcBef>
              <a:spcAft>
                <a:spcPct val="0"/>
              </a:spcAft>
              <a:defRPr>
                <a:solidFill>
                  <a:schemeClr val="tx1"/>
                </a:solidFill>
                <a:latin typeface="DINMittelschrift Alternate" charset="0"/>
                <a:ea typeface="ＭＳ Ｐゴシック" charset="0"/>
              </a:defRPr>
            </a:lvl7pPr>
            <a:lvl8pPr marL="3429000" indent="-228600" algn="r" eaLnBrk="0" fontAlgn="base" hangingPunct="0">
              <a:spcBef>
                <a:spcPct val="0"/>
              </a:spcBef>
              <a:spcAft>
                <a:spcPct val="0"/>
              </a:spcAft>
              <a:defRPr>
                <a:solidFill>
                  <a:schemeClr val="tx1"/>
                </a:solidFill>
                <a:latin typeface="DINMittelschrift Alternate" charset="0"/>
                <a:ea typeface="ＭＳ Ｐゴシック" charset="0"/>
              </a:defRPr>
            </a:lvl8pPr>
            <a:lvl9pPr marL="3886200" indent="-228600" algn="r" eaLnBrk="0" fontAlgn="base" hangingPunct="0">
              <a:spcBef>
                <a:spcPct val="0"/>
              </a:spcBef>
              <a:spcAft>
                <a:spcPct val="0"/>
              </a:spcAft>
              <a:defRPr>
                <a:solidFill>
                  <a:schemeClr val="tx1"/>
                </a:solidFill>
                <a:latin typeface="DINMittelschrift Alternate" charset="0"/>
                <a:ea typeface="ＭＳ Ｐゴシック" charset="0"/>
              </a:defRPr>
            </a:lvl9pPr>
          </a:lstStyle>
          <a:p>
            <a:pPr algn="ctr"/>
            <a:r>
              <a:rPr lang="pt-BR" sz="2800" b="1" u="sng" dirty="0" smtClean="0">
                <a:solidFill>
                  <a:schemeClr val="tx2"/>
                </a:solidFill>
                <a:latin typeface="Calibri" panose="020F0502020204030204" pitchFamily="34" charset="0"/>
              </a:rPr>
              <a:t>Resumo</a:t>
            </a:r>
          </a:p>
          <a:p>
            <a:pPr marL="457200" indent="-457200">
              <a:spcBef>
                <a:spcPts val="600"/>
              </a:spcBef>
              <a:spcAft>
                <a:spcPts val="600"/>
              </a:spcAft>
              <a:buFont typeface="+mj-lt"/>
              <a:buAutoNum type="arabicPeriod"/>
            </a:pPr>
            <a:r>
              <a:rPr lang="pt-BR" sz="2400" b="1" dirty="0" smtClean="0">
                <a:solidFill>
                  <a:schemeClr val="tx2"/>
                </a:solidFill>
                <a:latin typeface="Calibri" panose="020F0502020204030204" pitchFamily="34" charset="0"/>
              </a:rPr>
              <a:t>Perdas Regulatórias</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Ajuste Compensatório</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Base de Ativos: Capital Circulante</a:t>
            </a:r>
          </a:p>
          <a:p>
            <a:pPr marL="457200" indent="-457200">
              <a:spcBef>
                <a:spcPts val="600"/>
              </a:spcBef>
              <a:spcAft>
                <a:spcPts val="600"/>
              </a:spcAft>
              <a:buFont typeface="+mj-lt"/>
              <a:buAutoNum type="arabicPeriod"/>
            </a:pPr>
            <a:r>
              <a:rPr lang="pt-BR" sz="2400" dirty="0" smtClean="0">
                <a:solidFill>
                  <a:schemeClr val="tx2"/>
                </a:solidFill>
                <a:latin typeface="Calibri" panose="020F0502020204030204" pitchFamily="34" charset="0"/>
              </a:rPr>
              <a:t>Tarifa Média Efetiva</a:t>
            </a:r>
          </a:p>
        </p:txBody>
      </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282544" y="159023"/>
            <a:ext cx="7905056" cy="461665"/>
          </a:xfrm>
          <a:prstGeom prst="rect">
            <a:avLst/>
          </a:prstGeom>
          <a:noFill/>
        </p:spPr>
        <p:txBody>
          <a:bodyPr wrap="square" rtlCol="0">
            <a:spAutoFit/>
          </a:bodyPr>
          <a:lstStyle/>
          <a:p>
            <a:r>
              <a:rPr lang="pt-BR" sz="2400" b="1" dirty="0" smtClean="0">
                <a:solidFill>
                  <a:schemeClr val="bg1"/>
                </a:solidFill>
              </a:rPr>
              <a:t>Nota </a:t>
            </a:r>
            <a:r>
              <a:rPr lang="pt-BR" sz="2400" b="1" dirty="0">
                <a:solidFill>
                  <a:schemeClr val="bg1"/>
                </a:solidFill>
              </a:rPr>
              <a:t>Técnica Preliminar - </a:t>
            </a:r>
            <a:r>
              <a:rPr lang="pt-BR" sz="2400" b="1" dirty="0" smtClean="0">
                <a:solidFill>
                  <a:schemeClr val="bg1"/>
                </a:solidFill>
              </a:rPr>
              <a:t>NT.F-0004-2018 | </a:t>
            </a:r>
            <a:r>
              <a:rPr lang="pt-BR" sz="2400" dirty="0" smtClean="0">
                <a:solidFill>
                  <a:schemeClr val="bg1"/>
                </a:solidFill>
              </a:rPr>
              <a:t>Resumo</a:t>
            </a:r>
            <a:endParaRPr lang="pt-BR" sz="1200" dirty="0">
              <a:solidFill>
                <a:schemeClr val="bg1"/>
              </a:solidFill>
            </a:endParaRPr>
          </a:p>
        </p:txBody>
      </p:sp>
    </p:spTree>
    <p:extLst>
      <p:ext uri="{BB962C8B-B14F-4D97-AF65-F5344CB8AC3E}">
        <p14:creationId xmlns:p14="http://schemas.microsoft.com/office/powerpoint/2010/main" val="1154943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1"/>
          <p:cNvGrpSpPr/>
          <p:nvPr/>
        </p:nvGrpSpPr>
        <p:grpSpPr>
          <a:xfrm>
            <a:off x="-5266" y="0"/>
            <a:ext cx="9168187" cy="836712"/>
            <a:chOff x="-5266" y="0"/>
            <a:chExt cx="9168187" cy="836712"/>
          </a:xfrm>
        </p:grpSpPr>
        <p:sp>
          <p:nvSpPr>
            <p:cNvPr id="27" name="Retângulo 26"/>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pic>
        <p:nvPicPr>
          <p:cNvPr id="29" name="Imagem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30" name="CaixaDeTexto 29"/>
          <p:cNvSpPr txBox="1"/>
          <p:nvPr/>
        </p:nvSpPr>
        <p:spPr>
          <a:xfrm>
            <a:off x="120370" y="143635"/>
            <a:ext cx="8131638" cy="461665"/>
          </a:xfrm>
          <a:prstGeom prst="rect">
            <a:avLst/>
          </a:prstGeom>
          <a:noFill/>
        </p:spPr>
        <p:txBody>
          <a:bodyPr wrap="square" rtlCol="0">
            <a:spAutoFit/>
          </a:bodyPr>
          <a:lstStyle/>
          <a:p>
            <a:r>
              <a:rPr lang="pt-BR" sz="2400" b="1" dirty="0">
                <a:solidFill>
                  <a:schemeClr val="bg1"/>
                </a:solidFill>
              </a:rPr>
              <a:t>Desafios do combate às perdas| </a:t>
            </a:r>
            <a:r>
              <a:rPr lang="pt-BR" sz="2400" dirty="0" smtClean="0">
                <a:solidFill>
                  <a:schemeClr val="bg1"/>
                </a:solidFill>
              </a:rPr>
              <a:t>Esforços para </a:t>
            </a:r>
            <a:r>
              <a:rPr lang="pt-BR" sz="2400" dirty="0">
                <a:solidFill>
                  <a:schemeClr val="bg1"/>
                </a:solidFill>
              </a:rPr>
              <a:t>reduzir as perdas</a:t>
            </a:r>
          </a:p>
        </p:txBody>
      </p:sp>
      <p:pic>
        <p:nvPicPr>
          <p:cNvPr id="33" name="Imagem 32"/>
          <p:cNvPicPr>
            <a:picLocks noChangeAspect="1"/>
          </p:cNvPicPr>
          <p:nvPr/>
        </p:nvPicPr>
        <p:blipFill rotWithShape="1">
          <a:blip r:embed="rId3" cstate="screen">
            <a:extLst>
              <a:ext uri="{28A0092B-C50C-407E-A947-70E740481C1C}">
                <a14:useLocalDpi xmlns:a14="http://schemas.microsoft.com/office/drawing/2010/main"/>
              </a:ext>
            </a:extLst>
          </a:blip>
          <a:srcRect l="389" r="549"/>
          <a:stretch/>
        </p:blipFill>
        <p:spPr>
          <a:xfrm>
            <a:off x="0" y="5524500"/>
            <a:ext cx="9162921" cy="1333501"/>
          </a:xfrm>
          <a:prstGeom prst="rect">
            <a:avLst/>
          </a:prstGeom>
        </p:spPr>
      </p:pic>
      <p:pic>
        <p:nvPicPr>
          <p:cNvPr id="59" name="Imagem 58"/>
          <p:cNvPicPr>
            <a:picLocks noChangeAspect="1"/>
          </p:cNvPicPr>
          <p:nvPr/>
        </p:nvPicPr>
        <p:blipFill>
          <a:blip r:embed="rId4" cstate="print"/>
          <a:stretch>
            <a:fillRect/>
          </a:stretch>
        </p:blipFill>
        <p:spPr>
          <a:xfrm>
            <a:off x="0" y="692333"/>
            <a:ext cx="9144015" cy="6178730"/>
          </a:xfrm>
          <a:prstGeom prst="rect">
            <a:avLst/>
          </a:prstGeom>
        </p:spPr>
      </p:pic>
      <p:grpSp>
        <p:nvGrpSpPr>
          <p:cNvPr id="60" name="Agrupar 59"/>
          <p:cNvGrpSpPr/>
          <p:nvPr/>
        </p:nvGrpSpPr>
        <p:grpSpPr>
          <a:xfrm>
            <a:off x="5447211" y="2037806"/>
            <a:ext cx="3696804" cy="5545599"/>
            <a:chOff x="5447211" y="2037806"/>
            <a:chExt cx="3696804" cy="5545599"/>
          </a:xfrm>
        </p:grpSpPr>
        <p:sp>
          <p:nvSpPr>
            <p:cNvPr id="61" name="CaixaDeTexto 60"/>
            <p:cNvSpPr txBox="1"/>
            <p:nvPr/>
          </p:nvSpPr>
          <p:spPr>
            <a:xfrm>
              <a:off x="5447211" y="2258870"/>
              <a:ext cx="3696804" cy="5324535"/>
            </a:xfrm>
            <a:prstGeom prst="rect">
              <a:avLst/>
            </a:prstGeom>
            <a:noFill/>
          </p:spPr>
          <p:txBody>
            <a:bodyPr wrap="square" rtlCol="0">
              <a:spAutoFit/>
            </a:bodyPr>
            <a:lstStyle/>
            <a:p>
              <a:pPr lvl="0" algn="ctr" eaLnBrk="0" hangingPunct="0">
                <a:defRPr/>
              </a:pPr>
              <a:endParaRPr lang="pt-BR" sz="2000" b="1" dirty="0" smtClean="0">
                <a:solidFill>
                  <a:srgbClr val="FFFF00"/>
                </a:solidFill>
                <a:latin typeface="Calibri" pitchFamily="34" charset="0"/>
              </a:endParaRPr>
            </a:p>
            <a:p>
              <a:pPr lvl="0" algn="ctr" eaLnBrk="0" hangingPunct="0">
                <a:defRPr/>
              </a:pPr>
              <a:r>
                <a:rPr lang="pt-BR" sz="2000" b="1" dirty="0" smtClean="0">
                  <a:solidFill>
                    <a:srgbClr val="FFFF00"/>
                  </a:solidFill>
                  <a:latin typeface="Calibri" pitchFamily="34" charset="0"/>
                </a:rPr>
                <a:t>1º Esforço para manter o índice de perdas inalterado</a:t>
              </a:r>
            </a:p>
            <a:p>
              <a:pPr lvl="0" eaLnBrk="0" hangingPunct="0">
                <a:defRPr/>
              </a:pPr>
              <a:endParaRPr lang="pt-BR" sz="2000" b="1" dirty="0" smtClean="0">
                <a:solidFill>
                  <a:srgbClr val="FFFF00"/>
                </a:solidFill>
                <a:latin typeface="Calibri" pitchFamily="34" charset="0"/>
              </a:endParaRPr>
            </a:p>
            <a:p>
              <a:pPr lvl="0" eaLnBrk="0" hangingPunct="0">
                <a:defRPr/>
              </a:pPr>
              <a:endParaRPr lang="pt-BR" sz="2000" b="1" dirty="0" smtClean="0">
                <a:solidFill>
                  <a:srgbClr val="FFFF00"/>
                </a:solidFill>
                <a:latin typeface="Calibri" pitchFamily="34" charset="0"/>
              </a:endParaRPr>
            </a:p>
            <a:p>
              <a:pPr lvl="0" algn="ctr" eaLnBrk="0" hangingPunct="0">
                <a:defRPr/>
              </a:pPr>
              <a:r>
                <a:rPr lang="pt-BR" dirty="0" smtClean="0">
                  <a:solidFill>
                    <a:srgbClr val="FFFF00"/>
                  </a:solidFill>
                  <a:latin typeface="Calibri" pitchFamily="34" charset="0"/>
                </a:rPr>
                <a:t>Combate diário ao Crescimento Natural das Perdas</a:t>
              </a:r>
            </a:p>
            <a:p>
              <a:pPr lvl="0" algn="ctr" eaLnBrk="0" hangingPunct="0">
                <a:defRPr/>
              </a:pPr>
              <a:endParaRPr lang="pt-BR" dirty="0">
                <a:solidFill>
                  <a:srgbClr val="FFFF00"/>
                </a:solidFill>
                <a:latin typeface="Calibri" pitchFamily="34" charset="0"/>
              </a:endParaRPr>
            </a:p>
            <a:p>
              <a:pPr lvl="0" algn="ctr" eaLnBrk="0" hangingPunct="0">
                <a:defRPr/>
              </a:pPr>
              <a:r>
                <a:rPr lang="pt-BR" dirty="0">
                  <a:solidFill>
                    <a:srgbClr val="FFFF00"/>
                  </a:solidFill>
                  <a:latin typeface="Calibri" pitchFamily="34" charset="0"/>
                </a:rPr>
                <a:t>Envelhecimento das </a:t>
              </a:r>
              <a:r>
                <a:rPr lang="pt-BR" dirty="0" smtClean="0">
                  <a:solidFill>
                    <a:srgbClr val="FFFF00"/>
                  </a:solidFill>
                  <a:latin typeface="Calibri" pitchFamily="34" charset="0"/>
                </a:rPr>
                <a:t>tubulações e do parque de hidrômetros (</a:t>
              </a:r>
              <a:r>
                <a:rPr lang="pt-BR" dirty="0" err="1" smtClean="0">
                  <a:solidFill>
                    <a:srgbClr val="FFFF00"/>
                  </a:solidFill>
                  <a:latin typeface="Calibri" pitchFamily="34" charset="0"/>
                </a:rPr>
                <a:t>submedição</a:t>
              </a:r>
              <a:r>
                <a:rPr lang="pt-BR" dirty="0" smtClean="0">
                  <a:solidFill>
                    <a:srgbClr val="FFFF00"/>
                  </a:solidFill>
                  <a:latin typeface="Calibri" pitchFamily="34" charset="0"/>
                </a:rPr>
                <a:t>)</a:t>
              </a:r>
            </a:p>
            <a:p>
              <a:pPr lvl="0" algn="ctr" eaLnBrk="0" hangingPunct="0">
                <a:defRPr/>
              </a:pPr>
              <a:endParaRPr lang="pt-BR" dirty="0" smtClean="0">
                <a:solidFill>
                  <a:srgbClr val="FFFF00"/>
                </a:solidFill>
                <a:latin typeface="Calibri" pitchFamily="34" charset="0"/>
              </a:endParaRPr>
            </a:p>
            <a:p>
              <a:pPr lvl="0" algn="ctr" eaLnBrk="0" hangingPunct="0">
                <a:defRPr/>
              </a:pPr>
              <a:r>
                <a:rPr lang="pt-BR" dirty="0" smtClean="0">
                  <a:solidFill>
                    <a:srgbClr val="FFFF00"/>
                  </a:solidFill>
                  <a:latin typeface="Calibri" pitchFamily="34" charset="0"/>
                </a:rPr>
                <a:t>Surgimento </a:t>
              </a:r>
              <a:r>
                <a:rPr lang="pt-BR" dirty="0">
                  <a:solidFill>
                    <a:srgbClr val="FFFF00"/>
                  </a:solidFill>
                  <a:latin typeface="Calibri" pitchFamily="34" charset="0"/>
                </a:rPr>
                <a:t>de novos </a:t>
              </a:r>
              <a:r>
                <a:rPr lang="pt-BR" dirty="0" smtClean="0">
                  <a:solidFill>
                    <a:srgbClr val="FFFF00"/>
                  </a:solidFill>
                  <a:latin typeface="Calibri" pitchFamily="34" charset="0"/>
                </a:rPr>
                <a:t>vazamentos</a:t>
              </a:r>
            </a:p>
            <a:p>
              <a:pPr lvl="0" algn="ctr" eaLnBrk="0" hangingPunct="0">
                <a:defRPr/>
              </a:pPr>
              <a:endParaRPr lang="pt-BR" dirty="0" smtClean="0">
                <a:solidFill>
                  <a:srgbClr val="FFFF00"/>
                </a:solidFill>
                <a:latin typeface="Calibri" pitchFamily="34" charset="0"/>
              </a:endParaRPr>
            </a:p>
            <a:p>
              <a:pPr algn="ctr" eaLnBrk="0" hangingPunct="0">
                <a:defRPr/>
              </a:pPr>
              <a:r>
                <a:rPr lang="pt-BR" dirty="0">
                  <a:solidFill>
                    <a:srgbClr val="FFFF00"/>
                  </a:solidFill>
                  <a:latin typeface="Calibri" pitchFamily="34" charset="0"/>
                </a:rPr>
                <a:t>Aumento das fraudes</a:t>
              </a:r>
            </a:p>
            <a:p>
              <a:pPr lvl="0" eaLnBrk="0" hangingPunct="0">
                <a:defRPr/>
              </a:pPr>
              <a:endParaRPr lang="pt-BR" sz="2000" b="1" dirty="0">
                <a:solidFill>
                  <a:srgbClr val="FFFF00"/>
                </a:solidFill>
                <a:latin typeface="Calibri" pitchFamily="34" charset="0"/>
              </a:endParaRPr>
            </a:p>
            <a:p>
              <a:pPr lvl="0" eaLnBrk="0" hangingPunct="0">
                <a:defRPr/>
              </a:pPr>
              <a:endParaRPr lang="pt-BR" sz="2000" b="1" dirty="0" smtClean="0">
                <a:solidFill>
                  <a:srgbClr val="FFFF00"/>
                </a:solidFill>
                <a:latin typeface="Calibri" pitchFamily="34" charset="0"/>
              </a:endParaRPr>
            </a:p>
            <a:p>
              <a:pPr lvl="0" eaLnBrk="0" hangingPunct="0">
                <a:defRPr/>
              </a:pPr>
              <a:endParaRPr lang="pt-BR" sz="2000" b="1" dirty="0">
                <a:solidFill>
                  <a:srgbClr val="FFFF00"/>
                </a:solidFill>
                <a:latin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defRPr/>
              </a:pPr>
              <a:endParaRPr kumimoji="0" lang="pt-BR" b="1" i="0" u="none" strike="noStrike" kern="1200" cap="none" spc="0" normalizeH="0" baseline="0" noProof="0" dirty="0">
                <a:ln>
                  <a:noFill/>
                </a:ln>
                <a:solidFill>
                  <a:srgbClr val="FFFF00"/>
                </a:solidFill>
                <a:effectLst/>
                <a:uLnTx/>
                <a:uFillTx/>
                <a:latin typeface="Calibri" pitchFamily="34" charset="0"/>
              </a:endParaRPr>
            </a:p>
          </p:txBody>
        </p:sp>
        <p:cxnSp>
          <p:nvCxnSpPr>
            <p:cNvPr id="62" name="Conector de Seta Reta 61"/>
            <p:cNvCxnSpPr/>
            <p:nvPr/>
          </p:nvCxnSpPr>
          <p:spPr>
            <a:xfrm>
              <a:off x="5447211" y="2037806"/>
              <a:ext cx="39189" cy="4480560"/>
            </a:xfrm>
            <a:prstGeom prst="straightConnector1">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3" name="Agrupar 62"/>
          <p:cNvGrpSpPr/>
          <p:nvPr/>
        </p:nvGrpSpPr>
        <p:grpSpPr>
          <a:xfrm>
            <a:off x="5447211" y="992777"/>
            <a:ext cx="3454325" cy="1005506"/>
            <a:chOff x="5447211" y="992777"/>
            <a:chExt cx="3454325" cy="1005506"/>
          </a:xfrm>
        </p:grpSpPr>
        <p:sp>
          <p:nvSpPr>
            <p:cNvPr id="64" name="CaixaDeTexto 63"/>
            <p:cNvSpPr txBox="1"/>
            <p:nvPr/>
          </p:nvSpPr>
          <p:spPr>
            <a:xfrm>
              <a:off x="5447211" y="1190944"/>
              <a:ext cx="3454325" cy="707886"/>
            </a:xfrm>
            <a:prstGeom prst="rect">
              <a:avLst/>
            </a:prstGeom>
            <a:noFill/>
          </p:spPr>
          <p:txBody>
            <a:bodyPr wrap="square" rtlCol="0">
              <a:spAutoFit/>
            </a:bodyPr>
            <a:lstStyle/>
            <a:p>
              <a:pPr lvl="0" algn="ctr" eaLnBrk="0" hangingPunct="0">
                <a:defRPr/>
              </a:pPr>
              <a:r>
                <a:rPr lang="pt-BR" sz="2000" b="1" dirty="0" smtClean="0">
                  <a:solidFill>
                    <a:schemeClr val="bg1"/>
                  </a:solidFill>
                  <a:latin typeface="Calibri" pitchFamily="34" charset="0"/>
                </a:rPr>
                <a:t>2º Esforço adicional para reduzir as perdas</a:t>
              </a:r>
              <a:endParaRPr kumimoji="0" lang="pt-BR" b="1" i="0" u="none" strike="noStrike" kern="1200" cap="none" spc="0" normalizeH="0" baseline="0" noProof="0" dirty="0">
                <a:ln>
                  <a:noFill/>
                </a:ln>
                <a:solidFill>
                  <a:srgbClr val="FFFF00"/>
                </a:solidFill>
                <a:effectLst/>
                <a:uLnTx/>
                <a:uFillTx/>
                <a:latin typeface="Calibri" pitchFamily="34" charset="0"/>
              </a:endParaRPr>
            </a:p>
          </p:txBody>
        </p:sp>
        <p:cxnSp>
          <p:nvCxnSpPr>
            <p:cNvPr id="65" name="Conector de Seta Reta 64"/>
            <p:cNvCxnSpPr/>
            <p:nvPr/>
          </p:nvCxnSpPr>
          <p:spPr>
            <a:xfrm>
              <a:off x="5447211" y="992777"/>
              <a:ext cx="0" cy="1005506"/>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9" name="Retângulo 48"/>
          <p:cNvSpPr/>
          <p:nvPr/>
        </p:nvSpPr>
        <p:spPr>
          <a:xfrm>
            <a:off x="1106615" y="4213537"/>
            <a:ext cx="3510390" cy="1015663"/>
          </a:xfrm>
          <a:prstGeom prst="rect">
            <a:avLst/>
          </a:prstGeom>
          <a:noFill/>
        </p:spPr>
        <p:txBody>
          <a:bodyPr wrap="square" rtlCol="0">
            <a:spAutoFit/>
          </a:bodyPr>
          <a:lstStyle/>
          <a:p>
            <a:pPr lvl="1" algn="ctr"/>
            <a:r>
              <a:rPr lang="pt-BR" sz="2000" b="1" dirty="0">
                <a:solidFill>
                  <a:srgbClr val="FFFF00"/>
                </a:solidFill>
                <a:effectLst>
                  <a:outerShdw blurRad="38100" dist="38100" dir="2700000" algn="tl">
                    <a:srgbClr val="000000">
                      <a:alpha val="43137"/>
                    </a:srgbClr>
                  </a:outerShdw>
                </a:effectLst>
              </a:rPr>
              <a:t>O combate às perdas de água é um desafio permanente</a:t>
            </a:r>
          </a:p>
        </p:txBody>
      </p:sp>
    </p:spTree>
    <p:extLst>
      <p:ext uri="{BB962C8B-B14F-4D97-AF65-F5344CB8AC3E}">
        <p14:creationId xmlns:p14="http://schemas.microsoft.com/office/powerpoint/2010/main" val="34274415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836712"/>
            <a:ext cx="9144000"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Agrupar 2"/>
          <p:cNvGrpSpPr/>
          <p:nvPr/>
        </p:nvGrpSpPr>
        <p:grpSpPr>
          <a:xfrm>
            <a:off x="-5266" y="0"/>
            <a:ext cx="9168187" cy="836712"/>
            <a:chOff x="-5266" y="0"/>
            <a:chExt cx="9168187" cy="836712"/>
          </a:xfrm>
        </p:grpSpPr>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pic>
          <p:nvPicPr>
            <p:cNvPr id="8" name="Imagem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grpSp>
      <p:sp>
        <p:nvSpPr>
          <p:cNvPr id="16" name="CaixaDeTexto 15"/>
          <p:cNvSpPr txBox="1"/>
          <p:nvPr/>
        </p:nvSpPr>
        <p:spPr>
          <a:xfrm>
            <a:off x="89756" y="192063"/>
            <a:ext cx="8131638" cy="461665"/>
          </a:xfrm>
          <a:prstGeom prst="rect">
            <a:avLst/>
          </a:prstGeom>
          <a:noFill/>
        </p:spPr>
        <p:txBody>
          <a:bodyPr wrap="square" rtlCol="0">
            <a:spAutoFit/>
          </a:bodyPr>
          <a:lstStyle/>
          <a:p>
            <a:r>
              <a:rPr lang="pt-BR" sz="2400" b="1" dirty="0">
                <a:solidFill>
                  <a:schemeClr val="bg1"/>
                </a:solidFill>
              </a:rPr>
              <a:t>Perdas Reais | </a:t>
            </a:r>
            <a:r>
              <a:rPr lang="pt-BR" sz="2400" dirty="0">
                <a:solidFill>
                  <a:schemeClr val="bg1"/>
                </a:solidFill>
              </a:rPr>
              <a:t>Principais Ações de Combate</a:t>
            </a:r>
          </a:p>
        </p:txBody>
      </p:sp>
      <p:sp>
        <p:nvSpPr>
          <p:cNvPr id="28" name="AutoShape 6">
            <a:hlinkClick r:id="" action="ppaction://noaction"/>
          </p:cNvPr>
          <p:cNvSpPr>
            <a:spLocks noChangeArrowheads="1"/>
          </p:cNvSpPr>
          <p:nvPr/>
        </p:nvSpPr>
        <p:spPr bwMode="auto">
          <a:xfrm>
            <a:off x="2667627" y="1013106"/>
            <a:ext cx="3808746" cy="1273632"/>
          </a:xfrm>
          <a:prstGeom prst="upDownArrow">
            <a:avLst>
              <a:gd name="adj1" fmla="val 58694"/>
              <a:gd name="adj2" fmla="val 26532"/>
            </a:avLst>
          </a:prstGeom>
          <a:solidFill>
            <a:srgbClr val="FFFF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lang="pt-BR" dirty="0">
                <a:solidFill>
                  <a:srgbClr val="002060"/>
                </a:solidFill>
                <a:latin typeface="Arial" pitchFamily="34" charset="0"/>
                <a:ea typeface="Calibri" pitchFamily="34" charset="0"/>
                <a:cs typeface="Arial" pitchFamily="34" charset="0"/>
              </a:rPr>
              <a:t>Gerenciamento de Pressões</a:t>
            </a:r>
          </a:p>
        </p:txBody>
      </p:sp>
      <p:sp>
        <p:nvSpPr>
          <p:cNvPr id="29" name="Text Box 5"/>
          <p:cNvSpPr txBox="1">
            <a:spLocks noChangeArrowheads="1"/>
          </p:cNvSpPr>
          <p:nvPr/>
        </p:nvSpPr>
        <p:spPr bwMode="auto">
          <a:xfrm>
            <a:off x="3429376" y="2568464"/>
            <a:ext cx="2285248" cy="1956584"/>
          </a:xfrm>
          <a:prstGeom prst="rect">
            <a:avLst/>
          </a:prstGeom>
          <a:solidFill>
            <a:srgbClr val="FFFF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pt-BR" dirty="0">
              <a:solidFill>
                <a:srgbClr val="002060"/>
              </a:solidFill>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pt-BR" dirty="0">
              <a:solidFill>
                <a:srgbClr val="002060"/>
              </a:solidFill>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a:ln>
                  <a:noFill/>
                </a:ln>
                <a:solidFill>
                  <a:srgbClr val="002060"/>
                </a:solidFill>
                <a:effectLst/>
                <a:latin typeface="Arial" pitchFamily="34" charset="0"/>
                <a:ea typeface="Calibri" pitchFamily="34" charset="0"/>
                <a:cs typeface="Arial" pitchFamily="34" charset="0"/>
              </a:rPr>
              <a:t>Nível Atual de Perdas Reais</a:t>
            </a:r>
            <a:endParaRPr kumimoji="0" lang="pt-BR" b="0" i="0" u="none" strike="noStrike" cap="none" normalizeH="0" baseline="0" dirty="0">
              <a:ln>
                <a:noFill/>
              </a:ln>
              <a:solidFill>
                <a:srgbClr val="002060"/>
              </a:solidFill>
              <a:effectLst/>
              <a:latin typeface="Arial" pitchFamily="34" charset="0"/>
              <a:cs typeface="Arial" pitchFamily="34" charset="0"/>
            </a:endParaRPr>
          </a:p>
        </p:txBody>
      </p:sp>
      <p:sp>
        <p:nvSpPr>
          <p:cNvPr id="30" name="AutoShape 4">
            <a:hlinkClick r:id="" action="ppaction://noaction"/>
          </p:cNvPr>
          <p:cNvSpPr>
            <a:spLocks noChangeArrowheads="1"/>
          </p:cNvSpPr>
          <p:nvPr/>
        </p:nvSpPr>
        <p:spPr bwMode="auto">
          <a:xfrm>
            <a:off x="571500" y="2519425"/>
            <a:ext cx="2590216" cy="2054661"/>
          </a:xfrm>
          <a:prstGeom prst="rightArrow">
            <a:avLst>
              <a:gd name="adj1" fmla="val 50000"/>
              <a:gd name="adj2" fmla="val 25000"/>
            </a:avLst>
          </a:prstGeom>
          <a:solidFill>
            <a:srgbClr val="FFFF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a:ln>
                  <a:noFill/>
                </a:ln>
                <a:solidFill>
                  <a:srgbClr val="002060"/>
                </a:solidFill>
                <a:effectLst/>
                <a:latin typeface="Arial" pitchFamily="34" charset="0"/>
                <a:ea typeface="Calibri" pitchFamily="34" charset="0"/>
                <a:cs typeface="Arial" pitchFamily="34" charset="0"/>
              </a:rPr>
              <a:t>Agilidade e Qualidade nos Reparos</a:t>
            </a:r>
            <a:endParaRPr kumimoji="0" lang="pt-BR" b="0" i="0" u="none" strike="noStrike" cap="none" normalizeH="0" baseline="0" dirty="0">
              <a:ln>
                <a:noFill/>
              </a:ln>
              <a:solidFill>
                <a:srgbClr val="002060"/>
              </a:solidFill>
              <a:effectLst/>
              <a:latin typeface="Arial" pitchFamily="34" charset="0"/>
              <a:cs typeface="Arial" pitchFamily="34" charset="0"/>
            </a:endParaRPr>
          </a:p>
        </p:txBody>
      </p:sp>
      <p:sp>
        <p:nvSpPr>
          <p:cNvPr id="31" name="AutoShape 3">
            <a:hlinkClick r:id="" action="ppaction://noaction"/>
          </p:cNvPr>
          <p:cNvSpPr>
            <a:spLocks noChangeArrowheads="1"/>
          </p:cNvSpPr>
          <p:nvPr/>
        </p:nvSpPr>
        <p:spPr bwMode="auto">
          <a:xfrm>
            <a:off x="6172200" y="2519425"/>
            <a:ext cx="2590216" cy="2054661"/>
          </a:xfrm>
          <a:prstGeom prst="leftArrow">
            <a:avLst>
              <a:gd name="adj1" fmla="val 50000"/>
              <a:gd name="adj2" fmla="val 25000"/>
            </a:avLst>
          </a:prstGeom>
          <a:solidFill>
            <a:srgbClr val="FFFF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i="0" u="none" strike="noStrike" cap="none" normalizeH="0" baseline="0" dirty="0">
                <a:ln>
                  <a:noFill/>
                </a:ln>
                <a:solidFill>
                  <a:srgbClr val="002060"/>
                </a:solidFill>
                <a:effectLst/>
                <a:latin typeface="Arial" pitchFamily="34" charset="0"/>
                <a:ea typeface="Calibri" pitchFamily="34" charset="0"/>
                <a:cs typeface="Arial" pitchFamily="34" charset="0"/>
              </a:rPr>
              <a:t>Controle Ativo de Vazamentos</a:t>
            </a:r>
            <a:endParaRPr kumimoji="0" lang="pt-BR" i="0" u="none" strike="noStrike" cap="none" normalizeH="0" baseline="0" dirty="0">
              <a:ln>
                <a:noFill/>
              </a:ln>
              <a:solidFill>
                <a:srgbClr val="002060"/>
              </a:solidFill>
              <a:effectLst/>
              <a:latin typeface="Arial" pitchFamily="34" charset="0"/>
              <a:cs typeface="Arial" pitchFamily="34" charset="0"/>
            </a:endParaRPr>
          </a:p>
        </p:txBody>
      </p:sp>
      <p:sp>
        <p:nvSpPr>
          <p:cNvPr id="32" name="AutoShape 2">
            <a:hlinkClick r:id="" action="ppaction://noaction"/>
          </p:cNvPr>
          <p:cNvSpPr>
            <a:spLocks noChangeArrowheads="1"/>
          </p:cNvSpPr>
          <p:nvPr/>
        </p:nvSpPr>
        <p:spPr bwMode="auto">
          <a:xfrm>
            <a:off x="2667627" y="4702456"/>
            <a:ext cx="3808746" cy="1695005"/>
          </a:xfrm>
          <a:prstGeom prst="upArrow">
            <a:avLst>
              <a:gd name="adj1" fmla="val 59722"/>
              <a:gd name="adj2" fmla="val 25801"/>
            </a:avLst>
          </a:prstGeom>
          <a:solidFill>
            <a:srgbClr val="FFFF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a:ln>
                  <a:noFill/>
                </a:ln>
                <a:solidFill>
                  <a:srgbClr val="002060"/>
                </a:solidFill>
                <a:effectLst/>
                <a:latin typeface="Arial" pitchFamily="34" charset="0"/>
                <a:ea typeface="Calibri" pitchFamily="34" charset="0"/>
                <a:cs typeface="Arial" pitchFamily="34" charset="0"/>
              </a:rPr>
              <a:t>Melhoria da Condição da Infra-estrutura</a:t>
            </a:r>
            <a:endParaRPr kumimoji="0" lang="pt-BR" b="0" i="0" u="none" strike="noStrike" cap="none" normalizeH="0" baseline="0">
              <a:ln>
                <a:noFill/>
              </a:ln>
              <a:solidFill>
                <a:srgbClr val="002060"/>
              </a:solidFill>
              <a:effectLst/>
              <a:latin typeface="Arial" pitchFamily="34" charset="0"/>
              <a:cs typeface="Arial" pitchFamily="34" charset="0"/>
            </a:endParaRPr>
          </a:p>
        </p:txBody>
      </p:sp>
      <p:sp>
        <p:nvSpPr>
          <p:cNvPr id="33" name="Text Box 15"/>
          <p:cNvSpPr txBox="1">
            <a:spLocks noChangeArrowheads="1"/>
          </p:cNvSpPr>
          <p:nvPr/>
        </p:nvSpPr>
        <p:spPr bwMode="auto">
          <a:xfrm>
            <a:off x="3570514" y="2568856"/>
            <a:ext cx="2002972" cy="1230085"/>
          </a:xfrm>
          <a:prstGeom prst="rect">
            <a:avLst/>
          </a:prstGeom>
          <a:solidFill>
            <a:schemeClr val="bg1">
              <a:lumMod val="85000"/>
            </a:schemeClr>
          </a:solidFill>
          <a:ln w="9525">
            <a:solidFill>
              <a:srgbClr val="00B050"/>
            </a:solidFill>
            <a:miter lim="800000"/>
            <a:headEnd/>
            <a:tailEnd/>
          </a:ln>
        </p:spPr>
        <p:txBody>
          <a:bodyPr wrap="square" anchor="b">
            <a:noAutofit/>
          </a:bodyPr>
          <a:lstStyle/>
          <a:p>
            <a:pPr algn="ctr" eaLnBrk="1" hangingPunct="1">
              <a:spcBef>
                <a:spcPct val="50000"/>
              </a:spcBef>
            </a:pPr>
            <a:r>
              <a:rPr lang="pt-BR" sz="1600" dirty="0">
                <a:solidFill>
                  <a:srgbClr val="002060"/>
                </a:solidFill>
              </a:rPr>
              <a:t>Nível Econômico de Perdas Reais</a:t>
            </a:r>
          </a:p>
        </p:txBody>
      </p:sp>
      <p:sp>
        <p:nvSpPr>
          <p:cNvPr id="34" name="Text Box 15"/>
          <p:cNvSpPr txBox="1">
            <a:spLocks noChangeArrowheads="1"/>
          </p:cNvSpPr>
          <p:nvPr/>
        </p:nvSpPr>
        <p:spPr bwMode="auto">
          <a:xfrm>
            <a:off x="3825166" y="2613306"/>
            <a:ext cx="1493668" cy="584775"/>
          </a:xfrm>
          <a:prstGeom prst="rect">
            <a:avLst/>
          </a:prstGeom>
          <a:solidFill>
            <a:schemeClr val="bg1"/>
          </a:solidFill>
          <a:ln w="9525">
            <a:solidFill>
              <a:srgbClr val="FF0000"/>
            </a:solidFill>
            <a:miter lim="800000"/>
            <a:headEnd/>
            <a:tailEnd/>
          </a:ln>
        </p:spPr>
        <p:txBody>
          <a:bodyPr wrap="square">
            <a:spAutoFit/>
          </a:bodyPr>
          <a:lstStyle/>
          <a:p>
            <a:pPr algn="ctr" eaLnBrk="1" hangingPunct="1">
              <a:spcBef>
                <a:spcPct val="50000"/>
              </a:spcBef>
            </a:pPr>
            <a:r>
              <a:rPr lang="pt-BR" sz="1600" dirty="0">
                <a:solidFill>
                  <a:srgbClr val="002060"/>
                </a:solidFill>
              </a:rPr>
              <a:t>Perdas Inevitáveis</a:t>
            </a:r>
          </a:p>
        </p:txBody>
      </p:sp>
      <p:sp>
        <p:nvSpPr>
          <p:cNvPr id="35" name="Retângulo de cantos arredondados 31"/>
          <p:cNvSpPr/>
          <p:nvPr/>
        </p:nvSpPr>
        <p:spPr>
          <a:xfrm>
            <a:off x="467544" y="1144233"/>
            <a:ext cx="1876047" cy="1564687"/>
          </a:xfrm>
          <a:prstGeom prst="roundRect">
            <a:avLst>
              <a:gd name="adj" fmla="val 10000"/>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Retângulo de cantos arredondados 32"/>
          <p:cNvSpPr/>
          <p:nvPr/>
        </p:nvSpPr>
        <p:spPr>
          <a:xfrm>
            <a:off x="6804248" y="1314957"/>
            <a:ext cx="2149980" cy="1642042"/>
          </a:xfrm>
          <a:prstGeom prst="roundRect">
            <a:avLst>
              <a:gd name="adj" fmla="val 10000"/>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7" name="Retângulo de cantos arredondados 33"/>
          <p:cNvSpPr/>
          <p:nvPr/>
        </p:nvSpPr>
        <p:spPr>
          <a:xfrm>
            <a:off x="6804248" y="4716143"/>
            <a:ext cx="2149980" cy="1665185"/>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Retângulo de cantos arredondados 34"/>
          <p:cNvSpPr/>
          <p:nvPr/>
        </p:nvSpPr>
        <p:spPr>
          <a:xfrm>
            <a:off x="1558620" y="5616985"/>
            <a:ext cx="1528216" cy="1196390"/>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Retângulo de cantos arredondados 35"/>
          <p:cNvSpPr/>
          <p:nvPr/>
        </p:nvSpPr>
        <p:spPr>
          <a:xfrm>
            <a:off x="71407" y="5616985"/>
            <a:ext cx="1471722" cy="1196391"/>
          </a:xfrm>
          <a:prstGeom prst="roundRect">
            <a:avLst>
              <a:gd name="adj" fmla="val 10000"/>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CaixaDeTexto 39"/>
          <p:cNvSpPr txBox="1"/>
          <p:nvPr/>
        </p:nvSpPr>
        <p:spPr>
          <a:xfrm>
            <a:off x="6757268" y="752634"/>
            <a:ext cx="2206824" cy="584775"/>
          </a:xfrm>
          <a:prstGeom prst="rect">
            <a:avLst/>
          </a:prstGeom>
          <a:noFill/>
        </p:spPr>
        <p:txBody>
          <a:bodyPr wrap="square" rtlCol="0">
            <a:spAutoFit/>
          </a:bodyPr>
          <a:lstStyle/>
          <a:p>
            <a:pPr algn="ctr"/>
            <a:r>
              <a:rPr lang="pt-BR" sz="1600" b="1" dirty="0">
                <a:solidFill>
                  <a:srgbClr val="165784"/>
                </a:solidFill>
              </a:rPr>
              <a:t>Detecção de vazamentos não visíveis</a:t>
            </a:r>
          </a:p>
        </p:txBody>
      </p:sp>
      <p:sp>
        <p:nvSpPr>
          <p:cNvPr id="41" name="CaixaDeTexto 40"/>
          <p:cNvSpPr txBox="1"/>
          <p:nvPr/>
        </p:nvSpPr>
        <p:spPr>
          <a:xfrm>
            <a:off x="6804248" y="4327712"/>
            <a:ext cx="2206824" cy="338554"/>
          </a:xfrm>
          <a:prstGeom prst="rect">
            <a:avLst/>
          </a:prstGeom>
          <a:noFill/>
        </p:spPr>
        <p:txBody>
          <a:bodyPr wrap="square" rtlCol="0">
            <a:spAutoFit/>
          </a:bodyPr>
          <a:lstStyle/>
          <a:p>
            <a:pPr algn="ctr"/>
            <a:r>
              <a:rPr lang="pt-BR" sz="1600" b="1" dirty="0" err="1">
                <a:solidFill>
                  <a:srgbClr val="002060"/>
                </a:solidFill>
              </a:rPr>
              <a:t>DMCs</a:t>
            </a:r>
            <a:endParaRPr lang="pt-BR" sz="1600" b="1" dirty="0">
              <a:solidFill>
                <a:srgbClr val="002060"/>
              </a:solidFill>
            </a:endParaRPr>
          </a:p>
        </p:txBody>
      </p:sp>
      <p:sp>
        <p:nvSpPr>
          <p:cNvPr id="42" name="CaixaDeTexto 41"/>
          <p:cNvSpPr txBox="1"/>
          <p:nvPr/>
        </p:nvSpPr>
        <p:spPr>
          <a:xfrm>
            <a:off x="71406" y="5233806"/>
            <a:ext cx="3015430" cy="338554"/>
          </a:xfrm>
          <a:prstGeom prst="rect">
            <a:avLst/>
          </a:prstGeom>
          <a:noFill/>
        </p:spPr>
        <p:txBody>
          <a:bodyPr wrap="square" rtlCol="0">
            <a:spAutoFit/>
          </a:bodyPr>
          <a:lstStyle/>
          <a:p>
            <a:pPr algn="ctr"/>
            <a:r>
              <a:rPr lang="pt-BR" sz="1600" b="1" dirty="0">
                <a:solidFill>
                  <a:srgbClr val="002060"/>
                </a:solidFill>
              </a:rPr>
              <a:t>Renovação de redes e ramais</a:t>
            </a:r>
          </a:p>
        </p:txBody>
      </p:sp>
      <p:sp>
        <p:nvSpPr>
          <p:cNvPr id="43" name="CaixaDeTexto 42"/>
          <p:cNvSpPr txBox="1"/>
          <p:nvPr/>
        </p:nvSpPr>
        <p:spPr>
          <a:xfrm>
            <a:off x="33609" y="818710"/>
            <a:ext cx="3899234" cy="338554"/>
          </a:xfrm>
          <a:prstGeom prst="rect">
            <a:avLst/>
          </a:prstGeom>
          <a:noFill/>
        </p:spPr>
        <p:txBody>
          <a:bodyPr wrap="square" rtlCol="0">
            <a:spAutoFit/>
          </a:bodyPr>
          <a:lstStyle/>
          <a:p>
            <a:r>
              <a:rPr lang="pt-BR" sz="1600" b="1" dirty="0" err="1">
                <a:solidFill>
                  <a:srgbClr val="165784"/>
                </a:solidFill>
              </a:rPr>
              <a:t>VRPs</a:t>
            </a:r>
            <a:r>
              <a:rPr lang="pt-BR" sz="1600" b="1" dirty="0">
                <a:solidFill>
                  <a:srgbClr val="165784"/>
                </a:solidFill>
              </a:rPr>
              <a:t> </a:t>
            </a:r>
            <a:r>
              <a:rPr lang="pt-BR" sz="1600" dirty="0">
                <a:solidFill>
                  <a:srgbClr val="165784"/>
                </a:solidFill>
              </a:rPr>
              <a:t>(redução e estabilização das pressões )</a:t>
            </a:r>
          </a:p>
        </p:txBody>
      </p:sp>
    </p:spTree>
    <p:extLst>
      <p:ext uri="{BB962C8B-B14F-4D97-AF65-F5344CB8AC3E}">
        <p14:creationId xmlns:p14="http://schemas.microsoft.com/office/powerpoint/2010/main" val="2209164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836712"/>
            <a:ext cx="9144000"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9" name="AutoShape 5"/>
          <p:cNvSpPr>
            <a:spLocks noChangeArrowheads="1"/>
          </p:cNvSpPr>
          <p:nvPr/>
        </p:nvSpPr>
        <p:spPr bwMode="auto">
          <a:xfrm>
            <a:off x="3171591" y="1454622"/>
            <a:ext cx="2845453" cy="2836738"/>
          </a:xfrm>
          <a:prstGeom prst="triangle">
            <a:avLst>
              <a:gd name="adj" fmla="val 50000"/>
            </a:avLst>
          </a:prstGeom>
          <a:solidFill>
            <a:srgbClr val="FFFF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2060"/>
                </a:solidFill>
                <a:effectLst/>
                <a:latin typeface="Arial" pitchFamily="34" charset="0"/>
                <a:ea typeface="Calibri" pitchFamily="34" charset="0"/>
                <a:cs typeface="Arial" pitchFamily="34" charset="0"/>
              </a:rPr>
              <a:t>Nível</a:t>
            </a:r>
            <a:br>
              <a:rPr kumimoji="0" lang="pt-BR" b="0" i="0" u="none" strike="noStrike" cap="none" normalizeH="0" baseline="0" dirty="0" smtClean="0">
                <a:ln>
                  <a:noFill/>
                </a:ln>
                <a:solidFill>
                  <a:srgbClr val="002060"/>
                </a:solidFill>
                <a:effectLst/>
                <a:latin typeface="Arial" pitchFamily="34" charset="0"/>
                <a:ea typeface="Calibri" pitchFamily="34" charset="0"/>
                <a:cs typeface="Arial" pitchFamily="34" charset="0"/>
              </a:rPr>
            </a:br>
            <a:r>
              <a:rPr kumimoji="0" lang="pt-BR" b="0" i="0" u="none" strike="noStrike" cap="none" normalizeH="0" baseline="0" dirty="0" smtClean="0">
                <a:ln>
                  <a:noFill/>
                </a:ln>
                <a:solidFill>
                  <a:srgbClr val="002060"/>
                </a:solidFill>
                <a:effectLst/>
                <a:latin typeface="Arial" pitchFamily="34" charset="0"/>
                <a:ea typeface="Calibri" pitchFamily="34" charset="0"/>
                <a:cs typeface="Arial" pitchFamily="34" charset="0"/>
              </a:rPr>
              <a:t>Atual de Perdas Aparentes</a:t>
            </a:r>
            <a:endParaRPr lang="pt-BR" dirty="0" smtClean="0">
              <a:solidFill>
                <a:srgbClr val="00206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pt-BR" dirty="0" smtClean="0">
              <a:solidFill>
                <a:srgbClr val="002060"/>
              </a:solidFill>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pt-BR" dirty="0" smtClean="0">
              <a:solidFill>
                <a:srgbClr val="002060"/>
              </a:solidFill>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rgbClr val="002060"/>
              </a:solidFill>
              <a:effectLst/>
              <a:latin typeface="Arial" pitchFamily="34" charset="0"/>
              <a:ea typeface="Calibri" pitchFamily="34" charset="0"/>
              <a:cs typeface="Arial" pitchFamily="34" charset="0"/>
            </a:endParaRPr>
          </a:p>
        </p:txBody>
      </p:sp>
      <p:sp>
        <p:nvSpPr>
          <p:cNvPr id="10" name="AutoShape 4">
            <a:hlinkClick r:id="" action="ppaction://noaction"/>
          </p:cNvPr>
          <p:cNvSpPr>
            <a:spLocks noChangeArrowheads="1"/>
          </p:cNvSpPr>
          <p:nvPr/>
        </p:nvSpPr>
        <p:spPr bwMode="auto">
          <a:xfrm rot="1592129">
            <a:off x="1416142" y="1063382"/>
            <a:ext cx="2276362" cy="2836738"/>
          </a:xfrm>
          <a:prstGeom prst="rightArrow">
            <a:avLst>
              <a:gd name="adj1" fmla="val 50000"/>
              <a:gd name="adj2" fmla="val 25000"/>
            </a:avLst>
          </a:prstGeom>
          <a:solidFill>
            <a:srgbClr val="FFFF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lang="pt-BR" dirty="0" smtClean="0">
                <a:latin typeface="Arial" pitchFamily="34" charset="0"/>
                <a:ea typeface="Calibri" pitchFamily="34" charset="0"/>
                <a:cs typeface="Arial" pitchFamily="34" charset="0"/>
              </a:rPr>
              <a:t>Gerenciamento da Hidrometria</a:t>
            </a:r>
          </a:p>
        </p:txBody>
      </p:sp>
      <p:sp>
        <p:nvSpPr>
          <p:cNvPr id="12" name="AutoShape 3">
            <a:hlinkClick r:id="" action="ppaction://noaction"/>
          </p:cNvPr>
          <p:cNvSpPr>
            <a:spLocks noChangeArrowheads="1"/>
          </p:cNvSpPr>
          <p:nvPr/>
        </p:nvSpPr>
        <p:spPr bwMode="auto">
          <a:xfrm rot="20029750">
            <a:off x="5496130" y="988336"/>
            <a:ext cx="2276362" cy="2836738"/>
          </a:xfrm>
          <a:prstGeom prst="leftArrow">
            <a:avLst>
              <a:gd name="adj1" fmla="val 50000"/>
              <a:gd name="adj2" fmla="val 25000"/>
            </a:avLst>
          </a:prstGeom>
          <a:solidFill>
            <a:srgbClr val="FFFF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Calibri" pitchFamily="34" charset="0"/>
                <a:cs typeface="Arial" pitchFamily="34" charset="0"/>
              </a:rPr>
              <a:t>Combate a irregularidades</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2">
            <a:hlinkClick r:id="" action="ppaction://noaction"/>
          </p:cNvPr>
          <p:cNvSpPr>
            <a:spLocks noChangeArrowheads="1"/>
          </p:cNvSpPr>
          <p:nvPr/>
        </p:nvSpPr>
        <p:spPr bwMode="auto">
          <a:xfrm>
            <a:off x="3342217" y="4610556"/>
            <a:ext cx="2503195" cy="1872147"/>
          </a:xfrm>
          <a:prstGeom prst="upArrow">
            <a:avLst>
              <a:gd name="adj1" fmla="val 59722"/>
              <a:gd name="adj2" fmla="val 25801"/>
            </a:avLst>
          </a:prstGeom>
          <a:solidFill>
            <a:srgbClr val="FFFF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smtClean="0">
                <a:ln>
                  <a:noFill/>
                </a:ln>
                <a:solidFill>
                  <a:srgbClr val="002060"/>
                </a:solidFill>
                <a:effectLst/>
                <a:latin typeface="Arial" pitchFamily="34" charset="0"/>
                <a:ea typeface="Calibri" pitchFamily="34" charset="0"/>
                <a:cs typeface="Arial" pitchFamily="34" charset="0"/>
              </a:rPr>
              <a:t>Atualização do cadastro comercial</a:t>
            </a:r>
            <a:endParaRPr kumimoji="0" lang="pt-BR" b="0" i="0" u="none" strike="noStrike" cap="none" normalizeH="0" baseline="0" smtClean="0">
              <a:ln>
                <a:noFill/>
              </a:ln>
              <a:solidFill>
                <a:srgbClr val="002060"/>
              </a:solidFill>
              <a:effectLst/>
              <a:latin typeface="Arial" pitchFamily="34" charset="0"/>
              <a:cs typeface="Arial" pitchFamily="34" charset="0"/>
            </a:endParaRPr>
          </a:p>
        </p:txBody>
      </p:sp>
      <p:sp>
        <p:nvSpPr>
          <p:cNvPr id="14" name="Text Box 15"/>
          <p:cNvSpPr txBox="1">
            <a:spLocks noChangeArrowheads="1"/>
          </p:cNvSpPr>
          <p:nvPr/>
        </p:nvSpPr>
        <p:spPr bwMode="auto">
          <a:xfrm>
            <a:off x="3592831" y="3499760"/>
            <a:ext cx="2002972" cy="755650"/>
          </a:xfrm>
          <a:prstGeom prst="rect">
            <a:avLst/>
          </a:prstGeom>
          <a:solidFill>
            <a:schemeClr val="bg1">
              <a:lumMod val="85000"/>
            </a:schemeClr>
          </a:solidFill>
          <a:ln w="9525">
            <a:solidFill>
              <a:srgbClr val="00B050"/>
            </a:solidFill>
            <a:miter lim="800000"/>
            <a:headEnd/>
            <a:tailEnd/>
          </a:ln>
        </p:spPr>
        <p:txBody>
          <a:bodyPr wrap="square" lIns="0" tIns="0" rIns="0" bIns="0" anchor="b">
            <a:noAutofit/>
          </a:bodyPr>
          <a:lstStyle/>
          <a:p>
            <a:pPr algn="ctr" eaLnBrk="1" hangingPunct="1"/>
            <a:r>
              <a:rPr lang="pt-BR" sz="1600" dirty="0" smtClean="0">
                <a:solidFill>
                  <a:srgbClr val="002060"/>
                </a:solidFill>
              </a:rPr>
              <a:t>Nível Econômico de Perdas Aparentes</a:t>
            </a:r>
            <a:endParaRPr lang="pt-BR" sz="1600" dirty="0">
              <a:solidFill>
                <a:srgbClr val="002060"/>
              </a:solidFill>
            </a:endParaRPr>
          </a:p>
        </p:txBody>
      </p:sp>
      <p:sp>
        <p:nvSpPr>
          <p:cNvPr id="15" name="Text Box 15"/>
          <p:cNvSpPr txBox="1">
            <a:spLocks noChangeArrowheads="1"/>
          </p:cNvSpPr>
          <p:nvPr/>
        </p:nvSpPr>
        <p:spPr bwMode="auto">
          <a:xfrm>
            <a:off x="3794217" y="3544210"/>
            <a:ext cx="1600200" cy="246221"/>
          </a:xfrm>
          <a:prstGeom prst="rect">
            <a:avLst/>
          </a:prstGeom>
          <a:solidFill>
            <a:schemeClr val="bg1"/>
          </a:solidFill>
          <a:ln w="9525">
            <a:solidFill>
              <a:srgbClr val="FF0000"/>
            </a:solidFill>
            <a:miter lim="800000"/>
            <a:headEnd/>
            <a:tailEnd/>
          </a:ln>
        </p:spPr>
        <p:txBody>
          <a:bodyPr wrap="square" lIns="36000" tIns="0" rIns="36000" bIns="0" anchor="ctr" anchorCtr="0">
            <a:spAutoFit/>
          </a:bodyPr>
          <a:lstStyle/>
          <a:p>
            <a:pPr algn="ctr" eaLnBrk="1" hangingPunct="1"/>
            <a:r>
              <a:rPr lang="pt-BR" sz="1600" dirty="0">
                <a:solidFill>
                  <a:srgbClr val="002060"/>
                </a:solidFill>
              </a:rPr>
              <a:t>Perdas Inevitáveis</a:t>
            </a:r>
          </a:p>
        </p:txBody>
      </p:sp>
      <p:graphicFrame>
        <p:nvGraphicFramePr>
          <p:cNvPr id="17" name="Object 15"/>
          <p:cNvGraphicFramePr>
            <a:graphicFrameLocks noChangeAspect="1"/>
          </p:cNvGraphicFramePr>
          <p:nvPr>
            <p:extLst/>
          </p:nvPr>
        </p:nvGraphicFramePr>
        <p:xfrm>
          <a:off x="7089832" y="3552469"/>
          <a:ext cx="1758457" cy="2396811"/>
        </p:xfrm>
        <a:graphic>
          <a:graphicData uri="http://schemas.openxmlformats.org/presentationml/2006/ole">
            <mc:AlternateContent xmlns:mc="http://schemas.openxmlformats.org/markup-compatibility/2006">
              <mc:Choice xmlns:v="urn:schemas-microsoft-com:vml" Requires="v">
                <p:oleObj spid="_x0000_s3080" name="Foto do Photo Editor" r:id="rId5" imgW="2238687" imgH="3086531" progId="">
                  <p:embed/>
                </p:oleObj>
              </mc:Choice>
              <mc:Fallback>
                <p:oleObj name="Foto do Photo Editor" r:id="rId5" imgW="2238687" imgH="3086531" progId="">
                  <p:embed/>
                  <p:pic>
                    <p:nvPicPr>
                      <p:cNvPr id="1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9832" y="3552469"/>
                        <a:ext cx="1758457" cy="2396811"/>
                      </a:xfrm>
                      <a:prstGeom prst="rect">
                        <a:avLst/>
                      </a:prstGeom>
                      <a:noFill/>
                      <a:ln>
                        <a:noFill/>
                      </a:ln>
                      <a:extLst/>
                    </p:spPr>
                  </p:pic>
                </p:oleObj>
              </mc:Fallback>
            </mc:AlternateContent>
          </a:graphicData>
        </a:graphic>
      </p:graphicFrame>
      <p:sp>
        <p:nvSpPr>
          <p:cNvPr id="18" name="Oval 16"/>
          <p:cNvSpPr>
            <a:spLocks noChangeArrowheads="1"/>
          </p:cNvSpPr>
          <p:nvPr/>
        </p:nvSpPr>
        <p:spPr bwMode="auto">
          <a:xfrm rot="19800000">
            <a:off x="7533281" y="4922251"/>
            <a:ext cx="973253" cy="495358"/>
          </a:xfrm>
          <a:prstGeom prst="ellipse">
            <a:avLst/>
          </a:prstGeom>
          <a:noFill/>
          <a:ln w="25400">
            <a:solidFill>
              <a:srgbClr val="FF0000"/>
            </a:solidFill>
            <a:miter lim="800000"/>
            <a:headEnd/>
            <a:tailEnd/>
          </a:ln>
          <a:effectLst/>
        </p:spPr>
        <p:txBody>
          <a:bodyPr wrap="none" anchor="ctr"/>
          <a:lstStyle/>
          <a:p>
            <a:endParaRPr lang="pt-BR">
              <a:solidFill>
                <a:srgbClr val="002060"/>
              </a:solidFill>
            </a:endParaRPr>
          </a:p>
        </p:txBody>
      </p:sp>
      <p:sp>
        <p:nvSpPr>
          <p:cNvPr id="20" name="CaixaDeTexto 19"/>
          <p:cNvSpPr txBox="1"/>
          <p:nvPr/>
        </p:nvSpPr>
        <p:spPr>
          <a:xfrm>
            <a:off x="232843" y="3113673"/>
            <a:ext cx="2036018" cy="1323439"/>
          </a:xfrm>
          <a:prstGeom prst="rect">
            <a:avLst/>
          </a:prstGeom>
          <a:noFill/>
        </p:spPr>
        <p:txBody>
          <a:bodyPr wrap="square" rtlCol="0">
            <a:spAutoFit/>
          </a:bodyPr>
          <a:lstStyle/>
          <a:p>
            <a:pPr algn="ctr"/>
            <a:r>
              <a:rPr lang="pt-BR" sz="1600" b="1" dirty="0" smtClean="0">
                <a:solidFill>
                  <a:srgbClr val="002060"/>
                </a:solidFill>
              </a:rPr>
              <a:t>Renovação de hidrômetros, com dimensionamento e tecnologias mais adequados</a:t>
            </a:r>
            <a:endParaRPr lang="pt-BR" sz="1600" b="1" dirty="0">
              <a:solidFill>
                <a:srgbClr val="002060"/>
              </a:solidFill>
            </a:endParaRPr>
          </a:p>
        </p:txBody>
      </p:sp>
      <p:sp>
        <p:nvSpPr>
          <p:cNvPr id="21" name="CaixaDeTexto 20"/>
          <p:cNvSpPr txBox="1"/>
          <p:nvPr/>
        </p:nvSpPr>
        <p:spPr>
          <a:xfrm>
            <a:off x="6896813" y="3090446"/>
            <a:ext cx="2036018" cy="338554"/>
          </a:xfrm>
          <a:prstGeom prst="rect">
            <a:avLst/>
          </a:prstGeom>
          <a:noFill/>
        </p:spPr>
        <p:txBody>
          <a:bodyPr wrap="square" rtlCol="0">
            <a:spAutoFit/>
          </a:bodyPr>
          <a:lstStyle/>
          <a:p>
            <a:pPr algn="ctr"/>
            <a:r>
              <a:rPr lang="pt-BR" sz="1600" b="1" dirty="0" smtClean="0">
                <a:solidFill>
                  <a:srgbClr val="002060"/>
                </a:solidFill>
              </a:rPr>
              <a:t>Combate a fraudes</a:t>
            </a:r>
            <a:endParaRPr lang="pt-BR" sz="1600" b="1" dirty="0">
              <a:solidFill>
                <a:srgbClr val="002060"/>
              </a:solidFill>
            </a:endParaRPr>
          </a:p>
        </p:txBody>
      </p:sp>
      <p:sp>
        <p:nvSpPr>
          <p:cNvPr id="22" name="Retângulo de cantos arredondados 32"/>
          <p:cNvSpPr/>
          <p:nvPr/>
        </p:nvSpPr>
        <p:spPr>
          <a:xfrm>
            <a:off x="393535" y="4385732"/>
            <a:ext cx="1868226" cy="1491540"/>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CaixaDeTexto 23"/>
          <p:cNvSpPr txBox="1"/>
          <p:nvPr/>
        </p:nvSpPr>
        <p:spPr>
          <a:xfrm>
            <a:off x="89756" y="192063"/>
            <a:ext cx="8131638" cy="461665"/>
          </a:xfrm>
          <a:prstGeom prst="rect">
            <a:avLst/>
          </a:prstGeom>
          <a:noFill/>
        </p:spPr>
        <p:txBody>
          <a:bodyPr wrap="square" rtlCol="0">
            <a:spAutoFit/>
          </a:bodyPr>
          <a:lstStyle/>
          <a:p>
            <a:r>
              <a:rPr lang="pt-BR" sz="2400" b="1" dirty="0">
                <a:solidFill>
                  <a:schemeClr val="bg1"/>
                </a:solidFill>
              </a:rPr>
              <a:t>Perdas </a:t>
            </a:r>
            <a:r>
              <a:rPr lang="pt-BR" sz="2400" b="1" dirty="0" smtClean="0">
                <a:solidFill>
                  <a:schemeClr val="bg1"/>
                </a:solidFill>
              </a:rPr>
              <a:t>Aparentes </a:t>
            </a:r>
            <a:r>
              <a:rPr lang="pt-BR" sz="2400" b="1" dirty="0">
                <a:solidFill>
                  <a:schemeClr val="bg1"/>
                </a:solidFill>
              </a:rPr>
              <a:t>| </a:t>
            </a:r>
            <a:r>
              <a:rPr lang="pt-BR" sz="2400" dirty="0">
                <a:solidFill>
                  <a:schemeClr val="bg1"/>
                </a:solidFill>
              </a:rPr>
              <a:t>Principais Ações de Combate</a:t>
            </a:r>
          </a:p>
        </p:txBody>
      </p:sp>
    </p:spTree>
    <p:extLst>
      <p:ext uri="{BB962C8B-B14F-4D97-AF65-F5344CB8AC3E}">
        <p14:creationId xmlns:p14="http://schemas.microsoft.com/office/powerpoint/2010/main" val="2698658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701570" y="3063497"/>
            <a:ext cx="7785865" cy="2840778"/>
          </a:xfrm>
          <a:prstGeom prst="rect">
            <a:avLst/>
          </a:prstGeom>
          <a:solidFill>
            <a:schemeClr val="accent1">
              <a:lumMod val="20000"/>
              <a:lumOff val="80000"/>
            </a:schemeClr>
          </a:solidFill>
          <a:ln>
            <a:solidFill>
              <a:srgbClr val="87C9F1"/>
            </a:solidFill>
          </a:ln>
        </p:spPr>
        <p:txBody>
          <a:bodyPr wrap="square">
            <a:spAutoFit/>
          </a:bodyPr>
          <a:lstStyle/>
          <a:p>
            <a:pPr marL="174625" lvl="1" indent="-174625">
              <a:lnSpc>
                <a:spcPct val="105000"/>
              </a:lnSpc>
              <a:spcBef>
                <a:spcPts val="600"/>
              </a:spcBef>
              <a:spcAft>
                <a:spcPts val="600"/>
              </a:spcAft>
              <a:buSzPct val="70000"/>
              <a:buFont typeface="Wingdings" panose="05000000000000000000" pitchFamily="2" charset="2"/>
              <a:buChar char="ü"/>
            </a:pPr>
            <a:r>
              <a:rPr lang="pt-BR" sz="2200" b="1" dirty="0" smtClean="0">
                <a:solidFill>
                  <a:schemeClr val="tx2">
                    <a:lumMod val="75000"/>
                  </a:schemeClr>
                </a:solidFill>
              </a:rPr>
              <a:t>Planejamento </a:t>
            </a:r>
            <a:r>
              <a:rPr lang="pt-BR" sz="2200" b="1" dirty="0">
                <a:solidFill>
                  <a:schemeClr val="tx2">
                    <a:lumMod val="75000"/>
                  </a:schemeClr>
                </a:solidFill>
              </a:rPr>
              <a:t>com horizonte de vários anos</a:t>
            </a:r>
          </a:p>
          <a:p>
            <a:pPr marL="174625" lvl="1" indent="-174625">
              <a:lnSpc>
                <a:spcPct val="105000"/>
              </a:lnSpc>
              <a:spcBef>
                <a:spcPts val="600"/>
              </a:spcBef>
              <a:spcAft>
                <a:spcPts val="600"/>
              </a:spcAft>
              <a:buSzPct val="70000"/>
              <a:buFont typeface="Wingdings" panose="05000000000000000000" pitchFamily="2" charset="2"/>
              <a:buChar char="ü"/>
            </a:pPr>
            <a:r>
              <a:rPr lang="pt-BR" sz="2200" dirty="0" smtClean="0">
                <a:solidFill>
                  <a:schemeClr val="tx2">
                    <a:lumMod val="75000"/>
                  </a:schemeClr>
                </a:solidFill>
              </a:rPr>
              <a:t>Quantificação e priorização das ações por critérios técnicos</a:t>
            </a:r>
          </a:p>
          <a:p>
            <a:pPr marL="174625" lvl="1" indent="-174625">
              <a:lnSpc>
                <a:spcPct val="105000"/>
              </a:lnSpc>
              <a:spcBef>
                <a:spcPts val="600"/>
              </a:spcBef>
              <a:spcAft>
                <a:spcPts val="600"/>
              </a:spcAft>
              <a:buSzPct val="70000"/>
              <a:buFont typeface="Wingdings" panose="05000000000000000000" pitchFamily="2" charset="2"/>
              <a:buChar char="ü"/>
            </a:pPr>
            <a:r>
              <a:rPr lang="pt-BR" sz="2200" b="1" dirty="0">
                <a:solidFill>
                  <a:schemeClr val="tx2">
                    <a:lumMod val="75000"/>
                  </a:schemeClr>
                </a:solidFill>
              </a:rPr>
              <a:t>Melhoria da qualidade dos serviços executados</a:t>
            </a:r>
          </a:p>
          <a:p>
            <a:pPr marL="174625" lvl="1" indent="-174625">
              <a:lnSpc>
                <a:spcPct val="105000"/>
              </a:lnSpc>
              <a:spcBef>
                <a:spcPts val="600"/>
              </a:spcBef>
              <a:spcAft>
                <a:spcPts val="600"/>
              </a:spcAft>
              <a:buSzPct val="70000"/>
              <a:buFont typeface="Wingdings" panose="05000000000000000000" pitchFamily="2" charset="2"/>
              <a:buChar char="ü"/>
            </a:pPr>
            <a:r>
              <a:rPr lang="pt-BR" sz="2200" dirty="0">
                <a:solidFill>
                  <a:schemeClr val="tx2">
                    <a:lumMod val="75000"/>
                  </a:schemeClr>
                </a:solidFill>
              </a:rPr>
              <a:t>Investimento em </a:t>
            </a:r>
            <a:r>
              <a:rPr lang="pt-BR" sz="2200" b="1" dirty="0">
                <a:solidFill>
                  <a:schemeClr val="tx2">
                    <a:lumMod val="75000"/>
                  </a:schemeClr>
                </a:solidFill>
              </a:rPr>
              <a:t>melhoria da infraestrutura</a:t>
            </a:r>
            <a:endParaRPr lang="pt-BR" sz="2200" dirty="0">
              <a:solidFill>
                <a:schemeClr val="tx2">
                  <a:lumMod val="75000"/>
                </a:schemeClr>
              </a:solidFill>
            </a:endParaRPr>
          </a:p>
          <a:p>
            <a:pPr marL="174625" lvl="1" indent="-174625">
              <a:lnSpc>
                <a:spcPct val="105000"/>
              </a:lnSpc>
              <a:spcBef>
                <a:spcPts val="600"/>
              </a:spcBef>
              <a:spcAft>
                <a:spcPts val="600"/>
              </a:spcAft>
              <a:buSzPct val="70000"/>
              <a:buFont typeface="Wingdings" panose="05000000000000000000" pitchFamily="2" charset="2"/>
              <a:buChar char="ü"/>
            </a:pPr>
            <a:r>
              <a:rPr lang="pt-BR" sz="2200" dirty="0" smtClean="0">
                <a:solidFill>
                  <a:schemeClr val="tx2">
                    <a:lumMod val="75000"/>
                  </a:schemeClr>
                </a:solidFill>
              </a:rPr>
              <a:t>Suporte </a:t>
            </a:r>
            <a:r>
              <a:rPr lang="pt-BR" sz="2200" dirty="0">
                <a:solidFill>
                  <a:schemeClr val="tx2">
                    <a:lumMod val="75000"/>
                  </a:schemeClr>
                </a:solidFill>
              </a:rPr>
              <a:t>financeiro </a:t>
            </a:r>
            <a:r>
              <a:rPr lang="pt-BR" sz="2200" dirty="0" smtClean="0">
                <a:solidFill>
                  <a:schemeClr val="tx2">
                    <a:lumMod val="75000"/>
                  </a:schemeClr>
                </a:solidFill>
              </a:rPr>
              <a:t>para assegurar </a:t>
            </a:r>
            <a:r>
              <a:rPr lang="pt-BR" sz="2200" dirty="0">
                <a:solidFill>
                  <a:schemeClr val="tx2">
                    <a:lumMod val="75000"/>
                  </a:schemeClr>
                </a:solidFill>
              </a:rPr>
              <a:t>a </a:t>
            </a:r>
            <a:r>
              <a:rPr lang="pt-BR" sz="2200" b="1" dirty="0">
                <a:solidFill>
                  <a:schemeClr val="tx2">
                    <a:lumMod val="75000"/>
                  </a:schemeClr>
                </a:solidFill>
              </a:rPr>
              <a:t>continuidade das ações </a:t>
            </a:r>
            <a:r>
              <a:rPr lang="pt-BR" sz="2200" dirty="0">
                <a:solidFill>
                  <a:schemeClr val="tx2">
                    <a:lumMod val="75000"/>
                  </a:schemeClr>
                </a:solidFill>
              </a:rPr>
              <a:t>ao longo dos anos através de </a:t>
            </a:r>
            <a:r>
              <a:rPr lang="pt-BR" sz="2200" b="1" dirty="0" smtClean="0">
                <a:solidFill>
                  <a:schemeClr val="tx2">
                    <a:lumMod val="75000"/>
                  </a:schemeClr>
                </a:solidFill>
              </a:rPr>
              <a:t>financiamentos</a:t>
            </a:r>
            <a:endParaRPr lang="pt-BR" sz="2200" b="1" dirty="0">
              <a:solidFill>
                <a:schemeClr val="tx2">
                  <a:lumMod val="75000"/>
                </a:schemeClr>
              </a:solidFill>
            </a:endParaRPr>
          </a:p>
        </p:txBody>
      </p:sp>
      <p:sp>
        <p:nvSpPr>
          <p:cNvPr id="4" name="Retângulo 3"/>
          <p:cNvSpPr/>
          <p:nvPr/>
        </p:nvSpPr>
        <p:spPr>
          <a:xfrm>
            <a:off x="71405" y="1047509"/>
            <a:ext cx="9001187" cy="446276"/>
          </a:xfrm>
          <a:prstGeom prst="rect">
            <a:avLst/>
          </a:prstGeom>
          <a:solidFill>
            <a:schemeClr val="accent1">
              <a:lumMod val="20000"/>
              <a:lumOff val="80000"/>
            </a:schemeClr>
          </a:solidFill>
          <a:ln w="6350">
            <a:solidFill>
              <a:srgbClr val="87C9F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600"/>
              </a:spcBef>
              <a:spcAft>
                <a:spcPts val="600"/>
              </a:spcAft>
              <a:buFont typeface="Wingdings" panose="05000000000000000000" pitchFamily="2" charset="2"/>
              <a:buNone/>
            </a:pPr>
            <a:r>
              <a:rPr lang="pt-BR" sz="2300" b="1" dirty="0">
                <a:solidFill>
                  <a:srgbClr val="165784"/>
                </a:solidFill>
              </a:rPr>
              <a:t>Objetivo</a:t>
            </a:r>
            <a:r>
              <a:rPr lang="pt-BR" sz="2300" dirty="0">
                <a:solidFill>
                  <a:srgbClr val="165784"/>
                </a:solidFill>
              </a:rPr>
              <a:t>: </a:t>
            </a:r>
            <a:r>
              <a:rPr lang="pt-BR" sz="2200" dirty="0">
                <a:solidFill>
                  <a:srgbClr val="165784"/>
                </a:solidFill>
              </a:rPr>
              <a:t>Atingir uma redução </a:t>
            </a:r>
            <a:r>
              <a:rPr lang="pt-BR" sz="2200" dirty="0" smtClean="0">
                <a:solidFill>
                  <a:srgbClr val="165784"/>
                </a:solidFill>
              </a:rPr>
              <a:t>de </a:t>
            </a:r>
            <a:r>
              <a:rPr lang="pt-BR" sz="2200" dirty="0">
                <a:solidFill>
                  <a:srgbClr val="165784"/>
                </a:solidFill>
              </a:rPr>
              <a:t>perdas de água consistente </a:t>
            </a:r>
            <a:r>
              <a:rPr lang="pt-BR" sz="2200" dirty="0" smtClean="0">
                <a:solidFill>
                  <a:srgbClr val="165784"/>
                </a:solidFill>
              </a:rPr>
              <a:t>no </a:t>
            </a:r>
            <a:r>
              <a:rPr lang="pt-BR" sz="2200" dirty="0">
                <a:solidFill>
                  <a:srgbClr val="165784"/>
                </a:solidFill>
              </a:rPr>
              <a:t>longo prazo</a:t>
            </a:r>
          </a:p>
        </p:txBody>
      </p:sp>
      <p:grpSp>
        <p:nvGrpSpPr>
          <p:cNvPr id="16" name="Grupo 1"/>
          <p:cNvGrpSpPr/>
          <p:nvPr/>
        </p:nvGrpSpPr>
        <p:grpSpPr>
          <a:xfrm>
            <a:off x="-5266" y="0"/>
            <a:ext cx="9168187" cy="836712"/>
            <a:chOff x="-5266" y="0"/>
            <a:chExt cx="9168187" cy="836712"/>
          </a:xfrm>
        </p:grpSpPr>
        <p:sp>
          <p:nvSpPr>
            <p:cNvPr id="17" name="Retângulo 16"/>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pic>
        <p:nvPicPr>
          <p:cNvPr id="19" name="Imagem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20" name="CaixaDeTexto 19"/>
          <p:cNvSpPr txBox="1"/>
          <p:nvPr/>
        </p:nvSpPr>
        <p:spPr>
          <a:xfrm>
            <a:off x="120370" y="187523"/>
            <a:ext cx="8131638" cy="461665"/>
          </a:xfrm>
          <a:prstGeom prst="rect">
            <a:avLst/>
          </a:prstGeom>
          <a:noFill/>
        </p:spPr>
        <p:txBody>
          <a:bodyPr wrap="square" rtlCol="0">
            <a:spAutoFit/>
          </a:bodyPr>
          <a:lstStyle/>
          <a:p>
            <a:r>
              <a:rPr lang="pt-BR" sz="2400" b="1" dirty="0">
                <a:solidFill>
                  <a:schemeClr val="bg1"/>
                </a:solidFill>
              </a:rPr>
              <a:t>Estruturação do Programa Corporativo| </a:t>
            </a:r>
            <a:r>
              <a:rPr lang="pt-BR" sz="2400" dirty="0" smtClean="0">
                <a:solidFill>
                  <a:schemeClr val="bg1"/>
                </a:solidFill>
              </a:rPr>
              <a:t>Estratégia</a:t>
            </a:r>
            <a:endParaRPr lang="pt-BR" sz="2400" dirty="0">
              <a:solidFill>
                <a:schemeClr val="bg1"/>
              </a:solidFill>
            </a:endParaRPr>
          </a:p>
        </p:txBody>
      </p:sp>
      <p:grpSp>
        <p:nvGrpSpPr>
          <p:cNvPr id="21" name="Grupo 20"/>
          <p:cNvGrpSpPr/>
          <p:nvPr/>
        </p:nvGrpSpPr>
        <p:grpSpPr>
          <a:xfrm>
            <a:off x="33304" y="1673805"/>
            <a:ext cx="9039289" cy="1164040"/>
            <a:chOff x="33304" y="957856"/>
            <a:chExt cx="9039289" cy="904638"/>
          </a:xfrm>
        </p:grpSpPr>
        <p:sp>
          <p:nvSpPr>
            <p:cNvPr id="22" name="Retângulo 21"/>
            <p:cNvSpPr/>
            <p:nvPr/>
          </p:nvSpPr>
          <p:spPr>
            <a:xfrm>
              <a:off x="33304" y="957856"/>
              <a:ext cx="9039289" cy="904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ctangle 26"/>
            <p:cNvSpPr>
              <a:spLocks noChangeArrowheads="1"/>
            </p:cNvSpPr>
            <p:nvPr/>
          </p:nvSpPr>
          <p:spPr bwMode="auto">
            <a:xfrm>
              <a:off x="292830" y="1350736"/>
              <a:ext cx="2430270" cy="502299"/>
            </a:xfrm>
            <a:prstGeom prst="rect">
              <a:avLst/>
            </a:prstGeom>
            <a:solidFill>
              <a:schemeClr val="tx2">
                <a:lumMod val="20000"/>
                <a:lumOff val="80000"/>
              </a:schemeClr>
            </a:solidFill>
            <a:ln w="19050">
              <a:solidFill>
                <a:srgbClr val="FFFFFF"/>
              </a:solidFill>
              <a:miter lim="800000"/>
              <a:headEnd/>
              <a:tailEnd/>
            </a:ln>
          </p:spPr>
          <p:txBody>
            <a:bodyPr wrap="square" anchor="ctr">
              <a:spAutoFit/>
            </a:bodyPr>
            <a:lstStyle/>
            <a:p>
              <a:pPr>
                <a:defRPr/>
              </a:pPr>
              <a:r>
                <a:rPr lang="pt-BR" b="1" dirty="0" smtClean="0">
                  <a:solidFill>
                    <a:schemeClr val="tx2"/>
                  </a:solidFill>
                  <a:latin typeface="+mn-lt"/>
                  <a:cs typeface="Arial" pitchFamily="34" charset="0"/>
                </a:rPr>
                <a:t>IPM = 34,1%</a:t>
              </a:r>
            </a:p>
            <a:p>
              <a:pPr>
                <a:defRPr/>
              </a:pPr>
              <a:r>
                <a:rPr lang="pt-BR" b="1" dirty="0" err="1" smtClean="0">
                  <a:solidFill>
                    <a:schemeClr val="tx2"/>
                  </a:solidFill>
                  <a:cs typeface="Arial" pitchFamily="34" charset="0"/>
                </a:rPr>
                <a:t>IPDt</a:t>
              </a:r>
              <a:r>
                <a:rPr lang="pt-BR" b="1" dirty="0" smtClean="0">
                  <a:solidFill>
                    <a:schemeClr val="tx2"/>
                  </a:solidFill>
                  <a:cs typeface="Arial" pitchFamily="34" charset="0"/>
                </a:rPr>
                <a:t> = 430 L/</a:t>
              </a:r>
              <a:r>
                <a:rPr lang="pt-BR" b="1" dirty="0" err="1" smtClean="0">
                  <a:solidFill>
                    <a:schemeClr val="tx2"/>
                  </a:solidFill>
                  <a:cs typeface="Arial" pitchFamily="34" charset="0"/>
                </a:rPr>
                <a:t>lig.xdia</a:t>
              </a:r>
              <a:endParaRPr lang="pt-BR" b="1" dirty="0">
                <a:solidFill>
                  <a:schemeClr val="tx2"/>
                </a:solidFill>
                <a:latin typeface="+mn-lt"/>
                <a:cs typeface="Arial" pitchFamily="34" charset="0"/>
              </a:endParaRPr>
            </a:p>
          </p:txBody>
        </p:sp>
        <p:sp>
          <p:nvSpPr>
            <p:cNvPr id="24" name="CaixaDeTexto 23"/>
            <p:cNvSpPr txBox="1"/>
            <p:nvPr/>
          </p:nvSpPr>
          <p:spPr>
            <a:xfrm>
              <a:off x="281845" y="962408"/>
              <a:ext cx="2430270" cy="369332"/>
            </a:xfrm>
            <a:prstGeom prst="rect">
              <a:avLst/>
            </a:prstGeom>
            <a:solidFill>
              <a:schemeClr val="tx2">
                <a:lumMod val="40000"/>
                <a:lumOff val="60000"/>
              </a:schemeClr>
            </a:solidFill>
            <a:ln>
              <a:solidFill>
                <a:schemeClr val="bg1"/>
              </a:solidFill>
            </a:ln>
          </p:spPr>
          <p:txBody>
            <a:bodyPr wrap="square" rtlCol="0">
              <a:spAutoFit/>
            </a:bodyPr>
            <a:lstStyle/>
            <a:p>
              <a:pPr algn="ctr"/>
              <a:r>
                <a:rPr lang="pt-BR" dirty="0">
                  <a:solidFill>
                    <a:schemeClr val="tx2">
                      <a:lumMod val="50000"/>
                    </a:schemeClr>
                  </a:solidFill>
                  <a:latin typeface="+mn-lt"/>
                </a:rPr>
                <a:t>Situação </a:t>
              </a:r>
              <a:r>
                <a:rPr lang="pt-BR" dirty="0" smtClean="0">
                  <a:solidFill>
                    <a:schemeClr val="tx2">
                      <a:lumMod val="50000"/>
                    </a:schemeClr>
                  </a:solidFill>
                  <a:latin typeface="+mn-lt"/>
                </a:rPr>
                <a:t>Inicial (Dez/08)</a:t>
              </a:r>
              <a:endParaRPr lang="pt-BR" dirty="0">
                <a:solidFill>
                  <a:schemeClr val="tx2">
                    <a:lumMod val="50000"/>
                  </a:schemeClr>
                </a:solidFill>
                <a:latin typeface="+mn-lt"/>
              </a:endParaRPr>
            </a:p>
          </p:txBody>
        </p:sp>
        <p:sp>
          <p:nvSpPr>
            <p:cNvPr id="32" name="Rectangle 26"/>
            <p:cNvSpPr>
              <a:spLocks noChangeArrowheads="1"/>
            </p:cNvSpPr>
            <p:nvPr/>
          </p:nvSpPr>
          <p:spPr bwMode="auto">
            <a:xfrm>
              <a:off x="6383712" y="1348620"/>
              <a:ext cx="2381653" cy="502298"/>
            </a:xfrm>
            <a:prstGeom prst="rect">
              <a:avLst/>
            </a:prstGeom>
            <a:solidFill>
              <a:schemeClr val="tx2">
                <a:lumMod val="20000"/>
                <a:lumOff val="80000"/>
              </a:schemeClr>
            </a:solidFill>
            <a:ln w="19050">
              <a:solidFill>
                <a:srgbClr val="FFFFFF"/>
              </a:solidFill>
              <a:miter lim="800000"/>
              <a:headEnd/>
              <a:tailEnd/>
            </a:ln>
          </p:spPr>
          <p:txBody>
            <a:bodyPr wrap="square" anchor="ctr">
              <a:spAutoFit/>
            </a:bodyPr>
            <a:lstStyle/>
            <a:p>
              <a:pPr>
                <a:defRPr/>
              </a:pPr>
              <a:r>
                <a:rPr lang="pt-BR" b="1" dirty="0" smtClean="0">
                  <a:solidFill>
                    <a:schemeClr val="tx2"/>
                  </a:solidFill>
                  <a:cs typeface="Arial" pitchFamily="34" charset="0"/>
                </a:rPr>
                <a:t>IPM = 29 %</a:t>
              </a:r>
            </a:p>
            <a:p>
              <a:pPr>
                <a:defRPr/>
              </a:pPr>
              <a:r>
                <a:rPr lang="pt-BR" b="1" dirty="0" err="1" smtClean="0">
                  <a:solidFill>
                    <a:schemeClr val="tx2"/>
                  </a:solidFill>
                  <a:cs typeface="Arial" pitchFamily="34" charset="0"/>
                </a:rPr>
                <a:t>IPDt</a:t>
              </a:r>
              <a:r>
                <a:rPr lang="pt-BR" b="1" dirty="0" smtClean="0">
                  <a:solidFill>
                    <a:schemeClr val="tx2"/>
                  </a:solidFill>
                  <a:cs typeface="Arial" pitchFamily="34" charset="0"/>
                </a:rPr>
                <a:t> = 273 L/</a:t>
              </a:r>
              <a:r>
                <a:rPr lang="pt-BR" b="1" dirty="0" err="1" smtClean="0">
                  <a:solidFill>
                    <a:schemeClr val="tx2"/>
                  </a:solidFill>
                  <a:cs typeface="Arial" pitchFamily="34" charset="0"/>
                </a:rPr>
                <a:t>lig.xdia</a:t>
              </a:r>
              <a:endParaRPr lang="pt-BR" b="1" dirty="0" smtClean="0">
                <a:solidFill>
                  <a:schemeClr val="tx2"/>
                </a:solidFill>
                <a:cs typeface="Arial" pitchFamily="34" charset="0"/>
              </a:endParaRPr>
            </a:p>
          </p:txBody>
        </p:sp>
        <p:sp>
          <p:nvSpPr>
            <p:cNvPr id="34" name="CaixaDeTexto 33"/>
            <p:cNvSpPr txBox="1"/>
            <p:nvPr/>
          </p:nvSpPr>
          <p:spPr>
            <a:xfrm>
              <a:off x="6375811" y="959621"/>
              <a:ext cx="2381653" cy="287028"/>
            </a:xfrm>
            <a:prstGeom prst="rect">
              <a:avLst/>
            </a:prstGeom>
            <a:solidFill>
              <a:schemeClr val="tx2">
                <a:lumMod val="40000"/>
                <a:lumOff val="60000"/>
              </a:schemeClr>
            </a:solidFill>
            <a:ln>
              <a:solidFill>
                <a:schemeClr val="bg1"/>
              </a:solidFill>
            </a:ln>
          </p:spPr>
          <p:txBody>
            <a:bodyPr wrap="square" rtlCol="0">
              <a:spAutoFit/>
            </a:bodyPr>
            <a:lstStyle/>
            <a:p>
              <a:pPr algn="ctr"/>
              <a:r>
                <a:rPr lang="pt-BR" dirty="0" smtClean="0">
                  <a:solidFill>
                    <a:schemeClr val="tx2">
                      <a:lumMod val="50000"/>
                    </a:schemeClr>
                  </a:solidFill>
                  <a:latin typeface="+mn-lt"/>
                </a:rPr>
                <a:t>Meta (Dez/2020)</a:t>
              </a:r>
              <a:endParaRPr lang="pt-BR" dirty="0">
                <a:solidFill>
                  <a:schemeClr val="tx2">
                    <a:lumMod val="50000"/>
                  </a:schemeClr>
                </a:solidFill>
                <a:latin typeface="+mn-lt"/>
              </a:endParaRPr>
            </a:p>
          </p:txBody>
        </p:sp>
        <p:sp>
          <p:nvSpPr>
            <p:cNvPr id="35" name="Divisa 34"/>
            <p:cNvSpPr/>
            <p:nvPr/>
          </p:nvSpPr>
          <p:spPr>
            <a:xfrm>
              <a:off x="2820417" y="1158246"/>
              <a:ext cx="3458077" cy="504825"/>
            </a:xfrm>
            <a:prstGeom prst="chevron">
              <a:avLst/>
            </a:prstGeom>
            <a:solidFill>
              <a:schemeClr val="accent1">
                <a:lumMod val="20000"/>
                <a:lumOff val="80000"/>
              </a:schemeClr>
            </a:solidFill>
            <a:ln w="3175">
              <a:solidFill>
                <a:srgbClr val="87C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b="1" dirty="0" smtClean="0">
                  <a:solidFill>
                    <a:schemeClr val="accent1">
                      <a:lumMod val="50000"/>
                    </a:schemeClr>
                  </a:solidFill>
                </a:rPr>
                <a:t>Estratégia</a:t>
              </a:r>
              <a:endParaRPr lang="pt-BR" b="1" dirty="0">
                <a:solidFill>
                  <a:schemeClr val="accent1">
                    <a:lumMod val="50000"/>
                  </a:schemeClr>
                </a:solidFill>
              </a:endParaRPr>
            </a:p>
          </p:txBody>
        </p:sp>
      </p:grpSp>
      <p:pic>
        <p:nvPicPr>
          <p:cNvPr id="25" name="Imagem 24"/>
          <p:cNvPicPr>
            <a:picLocks noChangeAspect="1"/>
          </p:cNvPicPr>
          <p:nvPr/>
        </p:nvPicPr>
        <p:blipFill rotWithShape="1">
          <a:blip r:embed="rId3" cstate="screen">
            <a:extLst>
              <a:ext uri="{28A0092B-C50C-407E-A947-70E740481C1C}">
                <a14:useLocalDpi xmlns:a14="http://schemas.microsoft.com/office/drawing/2010/main"/>
              </a:ext>
            </a:extLst>
          </a:blip>
          <a:srcRect l="389" r="549"/>
          <a:stretch/>
        </p:blipFill>
        <p:spPr>
          <a:xfrm>
            <a:off x="0" y="5524500"/>
            <a:ext cx="9162921" cy="1333501"/>
          </a:xfrm>
          <a:prstGeom prst="rect">
            <a:avLst/>
          </a:prstGeom>
        </p:spPr>
      </p:pic>
      <p:grpSp>
        <p:nvGrpSpPr>
          <p:cNvPr id="26" name="Grupo 23"/>
          <p:cNvGrpSpPr/>
          <p:nvPr/>
        </p:nvGrpSpPr>
        <p:grpSpPr>
          <a:xfrm>
            <a:off x="1475656" y="6093296"/>
            <a:ext cx="4724261" cy="652463"/>
            <a:chOff x="1475656" y="6232921"/>
            <a:chExt cx="4724261" cy="652463"/>
          </a:xfrm>
        </p:grpSpPr>
        <p:pic>
          <p:nvPicPr>
            <p:cNvPr id="27" name="Picture 5" descr="E:\Figura1.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956" t="75488" r="49469" b="8494"/>
            <a:stretch/>
          </p:blipFill>
          <p:spPr bwMode="auto">
            <a:xfrm>
              <a:off x="2395358" y="6284806"/>
              <a:ext cx="2689780" cy="54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633"/>
            <a:stretch/>
          </p:blipFill>
          <p:spPr bwMode="auto">
            <a:xfrm>
              <a:off x="5333885" y="6232921"/>
              <a:ext cx="866032"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0438"/>
            <a:stretch/>
          </p:blipFill>
          <p:spPr bwMode="auto">
            <a:xfrm>
              <a:off x="1475656" y="6232921"/>
              <a:ext cx="87967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9919844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77788"/>
            <a:ext cx="8388425" cy="571823"/>
          </a:xfrm>
          <a:prstGeom prst="rect">
            <a:avLst/>
          </a:prstGeom>
        </p:spPr>
        <p:txBody>
          <a:bodyPr wrap="square">
            <a:spAutoFit/>
          </a:bodyPr>
          <a:lstStyle/>
          <a:p>
            <a:pPr>
              <a:lnSpc>
                <a:spcPts val="4000"/>
              </a:lnSpc>
              <a:defRPr/>
            </a:pPr>
            <a:r>
              <a:rPr lang="pt-BR" altLang="pt-BR" sz="2400" b="1" dirty="0">
                <a:solidFill>
                  <a:prstClr val="white"/>
                </a:solidFill>
              </a:rPr>
              <a:t>Evolução </a:t>
            </a:r>
            <a:r>
              <a:rPr lang="pt-BR" altLang="pt-BR" sz="2400" b="1" dirty="0" smtClean="0">
                <a:solidFill>
                  <a:prstClr val="white"/>
                </a:solidFill>
              </a:rPr>
              <a:t>dos Indicadores de </a:t>
            </a:r>
            <a:r>
              <a:rPr lang="pt-BR" altLang="pt-BR" sz="2400" b="1" dirty="0">
                <a:solidFill>
                  <a:prstClr val="white"/>
                </a:solidFill>
              </a:rPr>
              <a:t>Perdas </a:t>
            </a:r>
            <a:r>
              <a:rPr lang="pt-BR" altLang="pt-BR" sz="2400" b="1" dirty="0" smtClean="0">
                <a:solidFill>
                  <a:prstClr val="white"/>
                </a:solidFill>
              </a:rPr>
              <a:t>- </a:t>
            </a:r>
            <a:r>
              <a:rPr lang="pt-BR" altLang="pt-BR" sz="2400" b="1" dirty="0">
                <a:solidFill>
                  <a:prstClr val="white"/>
                </a:solidFill>
              </a:rPr>
              <a:t>Sabesp</a:t>
            </a:r>
          </a:p>
        </p:txBody>
      </p:sp>
      <p:grpSp>
        <p:nvGrpSpPr>
          <p:cNvPr id="14" name="Grupo 13"/>
          <p:cNvGrpSpPr/>
          <p:nvPr/>
        </p:nvGrpSpPr>
        <p:grpSpPr>
          <a:xfrm>
            <a:off x="1475656" y="6093296"/>
            <a:ext cx="4724261" cy="652463"/>
            <a:chOff x="1475656" y="6232921"/>
            <a:chExt cx="4724261" cy="652463"/>
          </a:xfrm>
        </p:grpSpPr>
        <p:pic>
          <p:nvPicPr>
            <p:cNvPr id="16" name="Picture 5" descr="E:\Figura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956" t="75488" r="49469" b="8494"/>
            <a:stretch/>
          </p:blipFill>
          <p:spPr bwMode="auto">
            <a:xfrm>
              <a:off x="2395358" y="6284806"/>
              <a:ext cx="2689780" cy="54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633"/>
            <a:stretch/>
          </p:blipFill>
          <p:spPr bwMode="auto">
            <a:xfrm>
              <a:off x="5333885" y="6232921"/>
              <a:ext cx="866032"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438"/>
            <a:stretch/>
          </p:blipFill>
          <p:spPr bwMode="auto">
            <a:xfrm>
              <a:off x="1475656" y="6232921"/>
              <a:ext cx="87967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9" name="Gráfico 18">
            <a:extLst>
              <a:ext uri="{FF2B5EF4-FFF2-40B4-BE49-F238E27FC236}">
                <a16:creationId xmlns:a16="http://schemas.microsoft.com/office/drawing/2014/main" id="{22DA6303-883F-4BD8-AD44-D6E86D068DAA}"/>
              </a:ext>
            </a:extLst>
          </p:cNvPr>
          <p:cNvGraphicFramePr>
            <a:graphicFrameLocks/>
          </p:cNvGraphicFramePr>
          <p:nvPr>
            <p:extLst/>
          </p:nvPr>
        </p:nvGraphicFramePr>
        <p:xfrm>
          <a:off x="130249" y="1114031"/>
          <a:ext cx="8762231" cy="4790243"/>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Agrupar 7"/>
          <p:cNvGrpSpPr/>
          <p:nvPr/>
        </p:nvGrpSpPr>
        <p:grpSpPr>
          <a:xfrm>
            <a:off x="6121902" y="1808819"/>
            <a:ext cx="1462738" cy="2990355"/>
            <a:chOff x="6184767" y="2769787"/>
            <a:chExt cx="1125126" cy="2569993"/>
          </a:xfrm>
        </p:grpSpPr>
        <p:sp>
          <p:nvSpPr>
            <p:cNvPr id="5" name="Seta para a direita 5"/>
            <p:cNvSpPr/>
            <p:nvPr/>
          </p:nvSpPr>
          <p:spPr>
            <a:xfrm>
              <a:off x="6257900" y="3040534"/>
              <a:ext cx="664582" cy="135015"/>
            </a:xfrm>
            <a:prstGeom prst="rightArrow">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CaixaDeTexto 5"/>
            <p:cNvSpPr txBox="1"/>
            <p:nvPr/>
          </p:nvSpPr>
          <p:spPr>
            <a:xfrm>
              <a:off x="6184767" y="2769787"/>
              <a:ext cx="1125126" cy="307777"/>
            </a:xfrm>
            <a:prstGeom prst="rect">
              <a:avLst/>
            </a:prstGeom>
            <a:noFill/>
          </p:spPr>
          <p:txBody>
            <a:bodyPr wrap="square" rtlCol="0">
              <a:spAutoFit/>
            </a:bodyPr>
            <a:lstStyle/>
            <a:p>
              <a:r>
                <a:rPr lang="pt-BR" sz="1400" dirty="0">
                  <a:solidFill>
                    <a:srgbClr val="1F497D">
                      <a:lumMod val="50000"/>
                    </a:srgbClr>
                  </a:solidFill>
                </a:rPr>
                <a:t>Crise Hídrica</a:t>
              </a:r>
            </a:p>
          </p:txBody>
        </p:sp>
        <p:cxnSp>
          <p:nvCxnSpPr>
            <p:cNvPr id="7" name="Conector reto 6"/>
            <p:cNvCxnSpPr/>
            <p:nvPr/>
          </p:nvCxnSpPr>
          <p:spPr>
            <a:xfrm>
              <a:off x="6228184" y="2780928"/>
              <a:ext cx="16591" cy="2558852"/>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CaixaDeTexto 2"/>
          <p:cNvSpPr txBox="1"/>
          <p:nvPr/>
        </p:nvSpPr>
        <p:spPr>
          <a:xfrm>
            <a:off x="654586" y="3429000"/>
            <a:ext cx="1253117" cy="322065"/>
          </a:xfrm>
          <a:prstGeom prst="rect">
            <a:avLst/>
          </a:prstGeom>
          <a:noFill/>
          <a:ln>
            <a:solidFill>
              <a:srgbClr val="165784"/>
            </a:solidFill>
          </a:ln>
        </p:spPr>
        <p:txBody>
          <a:bodyPr wrap="square" rtlCol="0">
            <a:spAutoFit/>
          </a:bodyPr>
          <a:lstStyle/>
          <a:p>
            <a:pPr algn="ctr"/>
            <a:r>
              <a:rPr lang="pt-BR" sz="1500" dirty="0">
                <a:solidFill>
                  <a:srgbClr val="1F497D"/>
                </a:solidFill>
              </a:rPr>
              <a:t>perdas totais</a:t>
            </a:r>
          </a:p>
        </p:txBody>
      </p:sp>
      <p:sp>
        <p:nvSpPr>
          <p:cNvPr id="12" name="CaixaDeTexto 11"/>
          <p:cNvSpPr txBox="1"/>
          <p:nvPr/>
        </p:nvSpPr>
        <p:spPr>
          <a:xfrm>
            <a:off x="637282" y="4504504"/>
            <a:ext cx="1253117" cy="323165"/>
          </a:xfrm>
          <a:prstGeom prst="rect">
            <a:avLst/>
          </a:prstGeom>
          <a:noFill/>
          <a:ln>
            <a:solidFill>
              <a:schemeClr val="accent2">
                <a:lumMod val="50000"/>
              </a:schemeClr>
            </a:solidFill>
          </a:ln>
        </p:spPr>
        <p:txBody>
          <a:bodyPr wrap="square" rtlCol="0">
            <a:spAutoFit/>
          </a:bodyPr>
          <a:lstStyle/>
          <a:p>
            <a:pPr algn="ctr"/>
            <a:r>
              <a:rPr lang="pt-BR" sz="1500" dirty="0">
                <a:solidFill>
                  <a:srgbClr val="C0504D">
                    <a:lumMod val="75000"/>
                  </a:srgbClr>
                </a:solidFill>
              </a:rPr>
              <a:t>perdas reais</a:t>
            </a:r>
          </a:p>
        </p:txBody>
      </p:sp>
      <p:cxnSp>
        <p:nvCxnSpPr>
          <p:cNvPr id="15" name="Conector reto 14"/>
          <p:cNvCxnSpPr/>
          <p:nvPr/>
        </p:nvCxnSpPr>
        <p:spPr>
          <a:xfrm>
            <a:off x="7136160" y="1844995"/>
            <a:ext cx="33774" cy="2821091"/>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 name="Tabela 12"/>
          <p:cNvGraphicFramePr>
            <a:graphicFrameLocks noGrp="1"/>
          </p:cNvGraphicFramePr>
          <p:nvPr>
            <p:extLst/>
          </p:nvPr>
        </p:nvGraphicFramePr>
        <p:xfrm>
          <a:off x="4392487" y="834396"/>
          <a:ext cx="4716017" cy="945771"/>
        </p:xfrm>
        <a:graphic>
          <a:graphicData uri="http://schemas.openxmlformats.org/drawingml/2006/table">
            <a:tbl>
              <a:tblPr firstRow="1" firstCol="1" bandRow="1">
                <a:tableStyleId>{5C22544A-7EE6-4342-B048-85BDC9FD1C3A}</a:tableStyleId>
              </a:tblPr>
              <a:tblGrid>
                <a:gridCol w="1506132">
                  <a:extLst>
                    <a:ext uri="{9D8B030D-6E8A-4147-A177-3AD203B41FA5}">
                      <a16:colId xmlns:a16="http://schemas.microsoft.com/office/drawing/2014/main" val="20000"/>
                    </a:ext>
                  </a:extLst>
                </a:gridCol>
                <a:gridCol w="927866">
                  <a:extLst>
                    <a:ext uri="{9D8B030D-6E8A-4147-A177-3AD203B41FA5}">
                      <a16:colId xmlns:a16="http://schemas.microsoft.com/office/drawing/2014/main" val="20001"/>
                    </a:ext>
                  </a:extLst>
                </a:gridCol>
                <a:gridCol w="796541">
                  <a:extLst>
                    <a:ext uri="{9D8B030D-6E8A-4147-A177-3AD203B41FA5}">
                      <a16:colId xmlns:a16="http://schemas.microsoft.com/office/drawing/2014/main" val="20002"/>
                    </a:ext>
                  </a:extLst>
                </a:gridCol>
                <a:gridCol w="1485478">
                  <a:extLst>
                    <a:ext uri="{9D8B030D-6E8A-4147-A177-3AD203B41FA5}">
                      <a16:colId xmlns:a16="http://schemas.microsoft.com/office/drawing/2014/main" val="20003"/>
                    </a:ext>
                  </a:extLst>
                </a:gridCol>
              </a:tblGrid>
              <a:tr h="0">
                <a:tc>
                  <a:txBody>
                    <a:bodyPr/>
                    <a:lstStyle/>
                    <a:p>
                      <a:pPr>
                        <a:lnSpc>
                          <a:spcPct val="107000"/>
                        </a:lnSpc>
                        <a:spcAft>
                          <a:spcPts val="0"/>
                        </a:spcAft>
                      </a:pPr>
                      <a:r>
                        <a:rPr lang="pt-BR" sz="1400" cap="all" dirty="0">
                          <a:effectLst/>
                        </a:rPr>
                        <a:t>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400" cap="all" dirty="0" smtClean="0">
                          <a:effectLst/>
                        </a:rPr>
                        <a:t>2004</a:t>
                      </a:r>
                    </a:p>
                  </a:txBody>
                  <a:tcPr marL="68580" marR="68580" marT="0" marB="0"/>
                </a:tc>
                <a:tc>
                  <a:txBody>
                    <a:bodyPr/>
                    <a:lstStyle/>
                    <a:p>
                      <a:pPr algn="ctr">
                        <a:lnSpc>
                          <a:spcPct val="107000"/>
                        </a:lnSpc>
                        <a:spcAft>
                          <a:spcPts val="0"/>
                        </a:spcAft>
                      </a:pPr>
                      <a:r>
                        <a:rPr lang="pt-BR" sz="1400" cap="all" dirty="0" smtClean="0">
                          <a:effectLst/>
                        </a:rPr>
                        <a:t>2017</a:t>
                      </a:r>
                      <a:endParaRPr lang="pt-BR" sz="1100" dirty="0">
                        <a:effectLst/>
                      </a:endParaRPr>
                    </a:p>
                  </a:txBody>
                  <a:tcPr marL="68580" marR="68580" marT="0" marB="0"/>
                </a:tc>
                <a:tc>
                  <a:txBody>
                    <a:bodyPr/>
                    <a:lstStyle/>
                    <a:p>
                      <a:pPr algn="ctr">
                        <a:lnSpc>
                          <a:spcPct val="107000"/>
                        </a:lnSpc>
                        <a:spcAft>
                          <a:spcPts val="0"/>
                        </a:spcAft>
                      </a:pPr>
                      <a:r>
                        <a:rPr lang="pt-BR" sz="1400" dirty="0" smtClean="0">
                          <a:effectLst/>
                        </a:rPr>
                        <a:t>Variação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0"/>
                        </a:spcAft>
                      </a:pPr>
                      <a:r>
                        <a:rPr lang="pt-BR" sz="1400" dirty="0">
                          <a:effectLst/>
                        </a:rPr>
                        <a:t>Perdas Totais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b="1" dirty="0" smtClean="0">
                          <a:effectLst/>
                        </a:rPr>
                        <a:t>41,0%</a:t>
                      </a:r>
                      <a:endParaRPr lang="pt-B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b="1" dirty="0" smtClean="0">
                          <a:effectLst/>
                        </a:rPr>
                        <a:t>30,7%</a:t>
                      </a:r>
                      <a:endParaRPr lang="pt-B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b="1" dirty="0" smtClean="0">
                          <a:effectLst/>
                        </a:rPr>
                        <a:t>10,3 </a:t>
                      </a:r>
                      <a:r>
                        <a:rPr lang="pt-BR" sz="1600" b="1" dirty="0" err="1">
                          <a:effectLst/>
                        </a:rPr>
                        <a:t>p.p</a:t>
                      </a:r>
                      <a:r>
                        <a:rPr lang="pt-BR" sz="1600" b="1" dirty="0">
                          <a:effectLst/>
                        </a:rPr>
                        <a:t>. </a:t>
                      </a:r>
                      <a:r>
                        <a:rPr lang="pt-BR" sz="1400" b="1" i="1" dirty="0">
                          <a:solidFill>
                            <a:srgbClr val="FF0000"/>
                          </a:solidFill>
                          <a:effectLst/>
                        </a:rPr>
                        <a:t>(- 25%)</a:t>
                      </a:r>
                      <a:endParaRPr lang="pt-BR" sz="1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pt-BR" sz="1400">
                          <a:effectLst/>
                        </a:rPr>
                        <a:t>Perdas Reais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400" dirty="0" smtClean="0">
                          <a:effectLst/>
                        </a:rPr>
                        <a:t>26,7%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400" dirty="0" smtClean="0">
                          <a:effectLst/>
                        </a:rPr>
                        <a:t>20,0%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400" dirty="0" smtClean="0">
                          <a:effectLst/>
                        </a:rPr>
                        <a:t>6,7 </a:t>
                      </a:r>
                      <a:r>
                        <a:rPr lang="pt-BR" sz="1400" dirty="0" err="1">
                          <a:effectLst/>
                        </a:rPr>
                        <a:t>p.p</a:t>
                      </a:r>
                      <a:r>
                        <a:rPr lang="pt-BR" sz="1400" dirty="0">
                          <a:effectLst/>
                        </a:rPr>
                        <a:t>. </a:t>
                      </a:r>
                      <a:r>
                        <a:rPr lang="pt-BR" sz="1200" i="1" dirty="0">
                          <a:solidFill>
                            <a:srgbClr val="FF0000"/>
                          </a:solidFill>
                          <a:effectLst/>
                        </a:rPr>
                        <a:t>(- </a:t>
                      </a:r>
                      <a:r>
                        <a:rPr lang="pt-BR" sz="1200" i="1" dirty="0" smtClean="0">
                          <a:solidFill>
                            <a:srgbClr val="FF0000"/>
                          </a:solidFill>
                          <a:effectLst/>
                        </a:rPr>
                        <a:t>25%)</a:t>
                      </a:r>
                      <a:endParaRPr lang="pt-BR" sz="11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pt-BR" sz="1400">
                          <a:effectLst/>
                        </a:rPr>
                        <a:t>Perdas Aparentes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400" dirty="0" smtClean="0">
                          <a:effectLst/>
                        </a:rPr>
                        <a:t>14,3%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400" dirty="0" smtClean="0">
                          <a:effectLst/>
                        </a:rPr>
                        <a:t>10,7%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400" dirty="0" smtClean="0">
                          <a:effectLst/>
                        </a:rPr>
                        <a:t>3,6 </a:t>
                      </a:r>
                      <a:r>
                        <a:rPr lang="pt-BR" sz="1400" dirty="0" err="1">
                          <a:effectLst/>
                        </a:rPr>
                        <a:t>p.p</a:t>
                      </a:r>
                      <a:r>
                        <a:rPr lang="pt-BR" sz="1400" dirty="0">
                          <a:effectLst/>
                        </a:rPr>
                        <a:t>. </a:t>
                      </a:r>
                      <a:r>
                        <a:rPr lang="pt-BR" sz="1200" i="1" dirty="0">
                          <a:solidFill>
                            <a:srgbClr val="FF0000"/>
                          </a:solidFill>
                          <a:effectLst/>
                        </a:rPr>
                        <a:t>(- </a:t>
                      </a:r>
                      <a:r>
                        <a:rPr lang="pt-BR" sz="1200" i="1" dirty="0" smtClean="0">
                          <a:solidFill>
                            <a:srgbClr val="FF0000"/>
                          </a:solidFill>
                          <a:effectLst/>
                        </a:rPr>
                        <a:t>25%)</a:t>
                      </a:r>
                      <a:endParaRPr lang="pt-BR" sz="11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8286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60648"/>
            <a:ext cx="9144000"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89" r="549"/>
          <a:stretch/>
        </p:blipFill>
        <p:spPr>
          <a:xfrm>
            <a:off x="0" y="5524500"/>
            <a:ext cx="9162921" cy="1333501"/>
          </a:xfrm>
          <a:prstGeom prst="rect">
            <a:avLst/>
          </a:prstGeom>
        </p:spPr>
      </p:pic>
      <p:grpSp>
        <p:nvGrpSpPr>
          <p:cNvPr id="2" name="Grupo 1"/>
          <p:cNvGrpSpPr/>
          <p:nvPr/>
        </p:nvGrpSpPr>
        <p:grpSpPr>
          <a:xfrm>
            <a:off x="-5266" y="0"/>
            <a:ext cx="9168187" cy="836712"/>
            <a:chOff x="-5266" y="0"/>
            <a:chExt cx="9168187" cy="836712"/>
          </a:xfrm>
        </p:grpSpPr>
        <p:sp>
          <p:nvSpPr>
            <p:cNvPr id="6" name="Retângulo 5"/>
            <p:cNvSpPr/>
            <p:nvPr/>
          </p:nvSpPr>
          <p:spPr>
            <a:xfrm>
              <a:off x="-5266" y="0"/>
              <a:ext cx="9144000" cy="8367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36495" y="0"/>
              <a:ext cx="126426"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endParaRPr>
            </a:p>
          </p:txBody>
        </p:sp>
      </p:grpSp>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0"/>
            <a:ext cx="591263" cy="836712"/>
          </a:xfrm>
          <a:prstGeom prst="rect">
            <a:avLst/>
          </a:prstGeom>
        </p:spPr>
      </p:pic>
      <p:sp>
        <p:nvSpPr>
          <p:cNvPr id="10" name="CaixaDeTexto 9"/>
          <p:cNvSpPr txBox="1"/>
          <p:nvPr/>
        </p:nvSpPr>
        <p:spPr>
          <a:xfrm>
            <a:off x="282544" y="187524"/>
            <a:ext cx="7905056" cy="461665"/>
          </a:xfrm>
          <a:prstGeom prst="rect">
            <a:avLst/>
          </a:prstGeom>
          <a:noFill/>
        </p:spPr>
        <p:txBody>
          <a:bodyPr wrap="square" rtlCol="0">
            <a:spAutoFit/>
          </a:bodyPr>
          <a:lstStyle/>
          <a:p>
            <a:r>
              <a:rPr lang="pt-BR" sz="2400" b="1" dirty="0" smtClean="0">
                <a:solidFill>
                  <a:schemeClr val="bg1"/>
                </a:solidFill>
              </a:rPr>
              <a:t>Investimentos Previstos no Plano de Negócios da Sabesp</a:t>
            </a:r>
            <a:endParaRPr lang="pt-BR" sz="1200" b="1" dirty="0">
              <a:solidFill>
                <a:schemeClr val="bg1"/>
              </a:solidFill>
            </a:endParaRPr>
          </a:p>
        </p:txBody>
      </p:sp>
      <p:pic>
        <p:nvPicPr>
          <p:cNvPr id="3" name="Imagem 2"/>
          <p:cNvPicPr>
            <a:picLocks noChangeAspect="1"/>
          </p:cNvPicPr>
          <p:nvPr/>
        </p:nvPicPr>
        <p:blipFill>
          <a:blip r:embed="rId5"/>
          <a:stretch>
            <a:fillRect/>
          </a:stretch>
        </p:blipFill>
        <p:spPr>
          <a:xfrm>
            <a:off x="891123" y="892290"/>
            <a:ext cx="7461297" cy="5056990"/>
          </a:xfrm>
          <a:prstGeom prst="rect">
            <a:avLst/>
          </a:prstGeom>
        </p:spPr>
      </p:pic>
      <p:sp>
        <p:nvSpPr>
          <p:cNvPr id="4" name="Retângulo 3"/>
          <p:cNvSpPr/>
          <p:nvPr/>
        </p:nvSpPr>
        <p:spPr>
          <a:xfrm>
            <a:off x="891123" y="1673805"/>
            <a:ext cx="7461297" cy="135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77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tivo de Imagem" ma:contentTypeID="0x0101009148F5A04DDD49CBA7127AADA5FB792B00AADE34325A8B49CDA8BB4DB53328F21400942B24DAF3C2FA4F890DBF5894DCE529" ma:contentTypeVersion="0" ma:contentTypeDescription="Carregar uma imagem." ma:contentTypeScope="" ma:versionID="75d2d97c2b512c5a39a3dc9f87a79357">
  <xsd:schema xmlns:xsd="http://www.w3.org/2001/XMLSchema" xmlns:xs="http://www.w3.org/2001/XMLSchema" xmlns:p="http://schemas.microsoft.com/office/2006/metadata/properties" xmlns:ns1="http://schemas.microsoft.com/sharepoint/v3" xmlns:ns2="5D8EAA4A-BEDA-495D-AB4A-A53CC964470B" xmlns:ns3="http://schemas.microsoft.com/sharepoint/v3/fields" targetNamespace="http://schemas.microsoft.com/office/2006/metadata/properties" ma:root="true" ma:fieldsID="1252b4dcdfdd174520bc77829908f14e" ns1:_="" ns2:_="" ns3:_="">
    <xsd:import namespace="http://schemas.microsoft.com/sharepoint/v3"/>
    <xsd:import namespace="5D8EAA4A-BEDA-495D-AB4A-A53CC964470B"/>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Caminho da URL" ma:hidden="true" ma:list="Docs" ma:internalName="FileRef" ma:readOnly="true" ma:showField="FullUrl">
      <xsd:simpleType>
        <xsd:restriction base="dms:Lookup"/>
      </xsd:simpleType>
    </xsd:element>
    <xsd:element name="File_x0020_Type" ma:index="9" nillable="true" ma:displayName="Tipo de Arquivo" ma:hidden="true" ma:internalName="File_x0020_Type" ma:readOnly="true">
      <xsd:simpleType>
        <xsd:restriction base="dms:Text"/>
      </xsd:simpleType>
    </xsd:element>
    <xsd:element name="HTML_x0020_File_x0020_Type" ma:index="10" nillable="true" ma:displayName="Tipo de Arquivo HTML" ma:hidden="true" ma:internalName="HTML_x0020_File_x0020_Type" ma:readOnly="true">
      <xsd:simpleType>
        <xsd:restriction base="dms:Text"/>
      </xsd:simpleType>
    </xsd:element>
    <xsd:element name="FSObjType" ma:index="11" nillable="true" ma:displayName="Tipo de Item"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D8EAA4A-BEDA-495D-AB4A-A53CC964470B" elementFormDefault="qualified">
    <xsd:import namespace="http://schemas.microsoft.com/office/2006/documentManagement/types"/>
    <xsd:import namespace="http://schemas.microsoft.com/office/infopath/2007/PartnerControls"/>
    <xsd:element name="ThumbnailExists" ma:index="18" nillable="true" ma:displayName="Existe Miniatura" ma:default="FALSE" ma:hidden="true" ma:internalName="ThumbnailExists" ma:readOnly="true">
      <xsd:simpleType>
        <xsd:restriction base="dms:Boolean"/>
      </xsd:simpleType>
    </xsd:element>
    <xsd:element name="PreviewExists" ma:index="19" nillable="true" ma:displayName="Há Visualização" ma:default="FALSE" ma:hidden="true" ma:internalName="PreviewExists" ma:readOnly="true">
      <xsd:simpleType>
        <xsd:restriction base="dms:Boolean"/>
      </xsd:simpleType>
    </xsd:element>
    <xsd:element name="ImageWidth" ma:index="20" nillable="true" ma:displayName="Largura" ma:internalName="ImageWidth" ma:readOnly="true">
      <xsd:simpleType>
        <xsd:restriction base="dms:Unknown"/>
      </xsd:simpleType>
    </xsd:element>
    <xsd:element name="ImageHeight" ma:index="22" nillable="true" ma:displayName="Altura" ma:internalName="ImageHeight" ma:readOnly="true">
      <xsd:simpleType>
        <xsd:restriction base="dms:Unknown"/>
      </xsd:simpleType>
    </xsd:element>
    <xsd:element name="ImageCreateDate" ma:index="25" nillable="true" ma:displayName="Data da Imagem"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Direitos Autorais"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or"/>
        <xsd:element ref="dcterms:created" minOccurs="0" maxOccurs="1"/>
        <xsd:element ref="dc:identifier" minOccurs="0" maxOccurs="1"/>
        <xsd:element name="contentType" minOccurs="0" maxOccurs="1" type="xsd:string" ma:index="0" ma:displayName="Tipo de Conteúdo"/>
        <xsd:element ref="dc:title" minOccurs="0" maxOccurs="1" ma:displayName="Título"/>
        <xsd:element ref="dc:subject" minOccurs="0" maxOccurs="1"/>
        <xsd:element ref="dc:description" minOccurs="0" maxOccurs="1" ma:index="23" ma:displayName="Comentários"/>
        <xsd:element name="keywords" minOccurs="0" maxOccurs="1" type="xsd:string" ma:index="14" ma:displayName="Palavras-chave"/>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5D8EAA4A-BEDA-495D-AB4A-A53CC964470B" xsi:nil="true"/>
    <wic_System_Copyright xmlns="http://schemas.microsoft.com/sharepoint/v3/fields" xsi:nil="true"/>
  </documentManagement>
</p:properties>
</file>

<file path=customXml/itemProps1.xml><?xml version="1.0" encoding="utf-8"?>
<ds:datastoreItem xmlns:ds="http://schemas.openxmlformats.org/officeDocument/2006/customXml" ds:itemID="{C226DE33-D523-471E-BC8B-7C367654F624}"/>
</file>

<file path=customXml/itemProps2.xml><?xml version="1.0" encoding="utf-8"?>
<ds:datastoreItem xmlns:ds="http://schemas.openxmlformats.org/officeDocument/2006/customXml" ds:itemID="{6ECB9FB1-BACF-4C9C-9F98-3BA0BC2A3D31}"/>
</file>

<file path=customXml/itemProps3.xml><?xml version="1.0" encoding="utf-8"?>
<ds:datastoreItem xmlns:ds="http://schemas.openxmlformats.org/officeDocument/2006/customXml" ds:itemID="{7F6E10B2-7A29-4EFA-8288-8E5A1297FE22}"/>
</file>

<file path=docProps/app.xml><?xml version="1.0" encoding="utf-8"?>
<Properties xmlns="http://schemas.openxmlformats.org/officeDocument/2006/extended-properties" xmlns:vt="http://schemas.openxmlformats.org/officeDocument/2006/docPropsVTypes">
  <TotalTime>9406</TotalTime>
  <Words>1844</Words>
  <Application>Microsoft Office PowerPoint</Application>
  <PresentationFormat>Apresentação na tela (4:3)</PresentationFormat>
  <Paragraphs>366</Paragraphs>
  <Slides>29</Slides>
  <Notes>1</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2</vt:i4>
      </vt:variant>
      <vt:variant>
        <vt:lpstr>Títulos de slides</vt:lpstr>
      </vt:variant>
      <vt:variant>
        <vt:i4>29</vt:i4>
      </vt:variant>
    </vt:vector>
  </HeadingPairs>
  <TitlesOfParts>
    <vt:vector size="40" baseType="lpstr">
      <vt:lpstr>ＭＳ Ｐゴシック</vt:lpstr>
      <vt:lpstr>Arial</vt:lpstr>
      <vt:lpstr>Calibri</vt:lpstr>
      <vt:lpstr>Cambria Math</vt:lpstr>
      <vt:lpstr>DINMittelschrift Alternate</vt:lpstr>
      <vt:lpstr>Symbol</vt:lpstr>
      <vt:lpstr>Times New Roman</vt:lpstr>
      <vt:lpstr>Wingdings</vt:lpstr>
      <vt:lpstr>Tema do Office</vt:lpstr>
      <vt:lpstr>Foto do Photo Editor</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 REGINA FERRAZ DE CAMPOS</dc:creator>
  <cp:lastModifiedBy>Externo DRI</cp:lastModifiedBy>
  <cp:revision>245</cp:revision>
  <cp:lastPrinted>2015-04-29T11:17:31Z</cp:lastPrinted>
  <dcterms:created xsi:type="dcterms:W3CDTF">2015-01-29T16:23:01Z</dcterms:created>
  <dcterms:modified xsi:type="dcterms:W3CDTF">2018-04-12T16:55:42Z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0x0101009148F5A04DDD49CBA7127AADA5FB792B00AADE34325A8B49CDA8BB4DB53328F21400942B24DAF3C2FA4F890DBF5894DCE529</vt:lpwstr>
  </property>
</Properties>
</file>